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  <p:sldMasterId id="2147483738" r:id="rId2"/>
  </p:sldMasterIdLst>
  <p:notesMasterIdLst>
    <p:notesMasterId r:id="rId45"/>
  </p:notesMasterIdLst>
  <p:sldIdLst>
    <p:sldId id="1233" r:id="rId3"/>
    <p:sldId id="1280" r:id="rId4"/>
    <p:sldId id="1281" r:id="rId5"/>
    <p:sldId id="1240" r:id="rId6"/>
    <p:sldId id="1243" r:id="rId7"/>
    <p:sldId id="1244" r:id="rId8"/>
    <p:sldId id="1245" r:id="rId9"/>
    <p:sldId id="1246" r:id="rId10"/>
    <p:sldId id="1247" r:id="rId11"/>
    <p:sldId id="1248" r:id="rId12"/>
    <p:sldId id="1256" r:id="rId13"/>
    <p:sldId id="1255" r:id="rId14"/>
    <p:sldId id="1257" r:id="rId15"/>
    <p:sldId id="1258" r:id="rId16"/>
    <p:sldId id="1259" r:id="rId17"/>
    <p:sldId id="1260" r:id="rId18"/>
    <p:sldId id="1261" r:id="rId19"/>
    <p:sldId id="1289" r:id="rId20"/>
    <p:sldId id="1288" r:id="rId21"/>
    <p:sldId id="1285" r:id="rId22"/>
    <p:sldId id="1286" r:id="rId23"/>
    <p:sldId id="1262" r:id="rId24"/>
    <p:sldId id="1263" r:id="rId25"/>
    <p:sldId id="1264" r:id="rId26"/>
    <p:sldId id="1276" r:id="rId27"/>
    <p:sldId id="1277" r:id="rId28"/>
    <p:sldId id="1284" r:id="rId29"/>
    <p:sldId id="1265" r:id="rId30"/>
    <p:sldId id="1251" r:id="rId31"/>
    <p:sldId id="1266" r:id="rId32"/>
    <p:sldId id="1267" r:id="rId33"/>
    <p:sldId id="1268" r:id="rId34"/>
    <p:sldId id="1269" r:id="rId35"/>
    <p:sldId id="1254" r:id="rId36"/>
    <p:sldId id="1272" r:id="rId37"/>
    <p:sldId id="1273" r:id="rId38"/>
    <p:sldId id="1274" r:id="rId39"/>
    <p:sldId id="1238" r:id="rId40"/>
    <p:sldId id="1275" r:id="rId41"/>
    <p:sldId id="1287" r:id="rId42"/>
    <p:sldId id="1282" r:id="rId43"/>
    <p:sldId id="1279" r:id="rId4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4DE6"/>
    <a:srgbClr val="070709"/>
    <a:srgbClr val="9BDBFB"/>
    <a:srgbClr val="4CB5C0"/>
    <a:srgbClr val="FFFF00"/>
    <a:srgbClr val="93ACDD"/>
    <a:srgbClr val="FF6600"/>
    <a:srgbClr val="9966FF"/>
    <a:srgbClr val="4D7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434" autoAdjust="0"/>
  </p:normalViewPr>
  <p:slideViewPr>
    <p:cSldViewPr snapToGrid="0">
      <p:cViewPr varScale="1">
        <p:scale>
          <a:sx n="109" d="100"/>
          <a:sy n="109" d="100"/>
        </p:scale>
        <p:origin x="63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E120BE0-69DE-4BB6-B6CE-C6E1782C72EB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AD2D84F-4B63-43E6-8429-568F05939B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0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jlPdMKPyZY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Retrieved from http://www.exploringnature.org/graphics/anatomy/Header_genetics.jpg,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3C054-823F-469D-9D6E-4F3868690AF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21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Cleavage</a:t>
            </a:r>
            <a:r>
              <a:rPr lang="en-US" baseline="0" dirty="0" smtClean="0"/>
              <a:t> – a </a:t>
            </a:r>
            <a:r>
              <a:rPr lang="en-US" dirty="0"/>
              <a:t>series of cell divisions producing an ever-increasing number of smaller and smaller daughter cells</a:t>
            </a:r>
          </a:p>
          <a:p>
            <a:pPr defTabSz="931774">
              <a:defRPr/>
            </a:pPr>
            <a:endParaRPr lang="en-US" dirty="0" smtClean="0"/>
          </a:p>
          <a:p>
            <a:pPr defTabSz="931774">
              <a:defRPr/>
            </a:pPr>
            <a:r>
              <a:rPr lang="en-US" dirty="0" smtClean="0"/>
              <a:t>Martini Fundamentals of A&amp;P 9e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E8A-C487-4820-B08E-A152F99B464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827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Martini Fundamentals of A&amp;P 9e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E8A-C487-4820-B08E-A152F99B464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94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Blastomeres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Identical cells produced by cleavage divisions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First division completed in ~30 hours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Subsequent divisions occurring at intervals of 10-12 hours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Morula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Presents with three days of cleavage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Pre-embryo – solid ball of cells, resembles mulberry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Reaches uterus on day 4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Blastocyst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Formed by blastomeres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Hollow ball with an inner cavity known as blastocoele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Trophoblast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Outer layer of cells separating outside world from blastocoele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Cells providing nutrients to developing embryo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Inner cell mass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Clustered at end of blastocyst and exposed to blastocoele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 Trophoblasts provide protection from outside environment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Ultimately forms embryo</a:t>
            </a:r>
          </a:p>
          <a:p>
            <a:pPr>
              <a:spcBef>
                <a:spcPct val="0"/>
              </a:spcBef>
            </a:pPr>
            <a:endParaRPr lang="en-US" altLang="en-US" dirty="0" smtClean="0"/>
          </a:p>
          <a:p>
            <a:pPr>
              <a:spcBef>
                <a:spcPct val="0"/>
              </a:spcBef>
            </a:pPr>
            <a:r>
              <a:rPr lang="en-US" altLang="en-US" dirty="0" smtClean="0"/>
              <a:t>Martini Fundamentals of A&amp;P 9e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B82B63-D30D-4156-928B-15160C4D1C23}" type="slidenum">
              <a:rPr lang="en-US" altLang="en-US">
                <a:latin typeface="Calibri" panose="020F0502020204030204" pitchFamily="34" charset="0"/>
              </a:rPr>
              <a:pPr eaLnBrk="1" hangingPunct="1"/>
              <a:t>12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18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Morula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Presents with three days of cleavage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Pre-embryo – solid ball of cells, resembles mulberry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Reaches uterus on day 4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Blastocyst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Formed by blastomeres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Hollow ball with an inner cavity known as blastocoele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Trophoblast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Outer layer of cells separating outside world from blastocoele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Cells providing nutrients to developing embryo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Inner cell mass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Clustered at end of blastocyst and exposed to blastocoele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 Trophoblasts provide protection from outside environment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Ultimately forms embryo</a:t>
            </a:r>
          </a:p>
          <a:p>
            <a:endParaRPr lang="en-US" dirty="0"/>
          </a:p>
          <a:p>
            <a:r>
              <a:rPr lang="en-US" dirty="0"/>
              <a:t>Martini Fundamentals of A&amp;P 9e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E8A-C487-4820-B08E-A152F99B464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50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15E5D1-6C83-47A0-8A67-5B50B3F6BB47}" type="slidenum">
              <a:rPr lang="en-US" altLang="en-US"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454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Rapidly dividing trophoblast cells create several layers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Cellular trophoblast - closest to interior of blastocyst 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Syncytial trophoblast - provides outer layer, cells secrete hyaluronidase, which erodes path through epithelium of uterus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By day 10 blastocyst loses contact with uterine cavity and all future development occurs with functional zone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Lacunae - trophoblastic channels carrying maternal blood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Villi - extend away from trophoblasts gradually increasing in size and complexity until day 21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Syncytial trophoblast spread breaking down larger endometrial veins and arteries accelerating blood flow through lacunae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Formation of the Amniotic Cavity</a:t>
            </a:r>
          </a:p>
          <a:p>
            <a:pPr marL="640594" lvl="1" indent="-174708">
              <a:buFont typeface="Calibri" panose="020F0502020204030204" pitchFamily="34" charset="0"/>
              <a:buChar char="‒"/>
            </a:pPr>
            <a:r>
              <a:rPr lang="en-US" dirty="0"/>
              <a:t>Amniotic cavity - fluid-filled chamber</a:t>
            </a:r>
          </a:p>
          <a:p>
            <a:pPr marL="640594" lvl="1" indent="-174708">
              <a:buFont typeface="Calibri" panose="020F0502020204030204" pitchFamily="34" charset="0"/>
              <a:buChar char="‒"/>
            </a:pPr>
            <a:r>
              <a:rPr lang="en-US" dirty="0"/>
              <a:t>Inner cell mass is organized into an oval sheet two layers thick </a:t>
            </a:r>
          </a:p>
          <a:p>
            <a:pPr marL="640594" lvl="1" indent="-174708">
              <a:buFont typeface="Calibri" panose="020F0502020204030204" pitchFamily="34" charset="0"/>
              <a:buChar char="‒"/>
            </a:pPr>
            <a:r>
              <a:rPr lang="en-US" dirty="0"/>
              <a:t>Superficial layer faces amniotic cavity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Ectopic Pregnancy </a:t>
            </a:r>
          </a:p>
          <a:p>
            <a:pPr marL="640594" lvl="1" indent="-174708">
              <a:buFont typeface="Calibri" panose="020F0502020204030204" pitchFamily="34" charset="0"/>
              <a:buChar char="‒"/>
            </a:pPr>
            <a:r>
              <a:rPr lang="en-US" dirty="0"/>
              <a:t>Implantation occurs outside uterus</a:t>
            </a:r>
          </a:p>
          <a:p>
            <a:pPr marL="640594" lvl="1" indent="-174708">
              <a:buFont typeface="Calibri" panose="020F0502020204030204" pitchFamily="34" charset="0"/>
              <a:buChar char="‒"/>
            </a:pPr>
            <a:r>
              <a:rPr lang="en-US" dirty="0"/>
              <a:t>Does not produce viable embryo</a:t>
            </a:r>
          </a:p>
          <a:p>
            <a:pPr marL="640594" lvl="1" indent="-174708">
              <a:buFont typeface="Calibri" panose="020F0502020204030204" pitchFamily="34" charset="0"/>
              <a:buChar char="‒"/>
            </a:pPr>
            <a:r>
              <a:rPr lang="en-US" dirty="0"/>
              <a:t>Can be life threatening</a:t>
            </a:r>
          </a:p>
          <a:p>
            <a:r>
              <a:rPr lang="en-US" dirty="0"/>
              <a:t> </a:t>
            </a:r>
          </a:p>
          <a:p>
            <a:endParaRPr lang="en-US" dirty="0"/>
          </a:p>
          <a:p>
            <a:pPr marL="465887"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Martini Fundamentals of A&amp;P 9e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E8A-C487-4820-B08E-A152F99B464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890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By day 10 blastocyst loses contact with uterine cavity and all future development occurs with functional zone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Lacunae - trophoblastic channels carrying maternal blood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Chorionic villi - extend away from trophoblasts gradually increasing in size and complexity until day 21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Extensions of cytotrophoblast covered by Syncytiotrophoblast extending into maternal blood filled spaces (lacunae)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Maternal blood exchange nutrients through villi that will eventually contain embryonic vessels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Syncytial trophoblast spread breaking down larger endometrial veins and arteries accelerating blood flow through lacunae</a:t>
            </a:r>
          </a:p>
          <a:p>
            <a:endParaRPr lang="en-US" dirty="0"/>
          </a:p>
          <a:p>
            <a:r>
              <a:rPr lang="en-US" dirty="0"/>
              <a:t>Formation of the Amniotic Cavity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Amniotic cavity - fluid-filled chamber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Inner cell mass is organized into an oval sheet two layers thick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Superficial layer faces amniotic cavity (ectoderm)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Deeper layer exposed to fluid contents of blastocoele (endoderm)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Ectoderm cells migrate around amniotic cavity forming amnion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Fluid and membranes will surround and cushion the developing embryo and fetus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Yolk sac formation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Cells from endoderm migrate around blastocoele being first step in formation of yolk sac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Primary nutrient source for ICM for ~ 2 weeks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Absorbs and distributes nutrients released into blastocoele by trophoblast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Martini Fundamentals of A&amp;P 9e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E8A-C487-4820-B08E-A152F99B464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198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Serve as primitive tissues from which all body organs will be derived</a:t>
            </a:r>
          </a:p>
          <a:p>
            <a:r>
              <a:rPr lang="en-US" dirty="0"/>
              <a:t>Endoderm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Epithelial lining of GI &amp; lower respiratory tract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All ducts entering the GI tract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Urinary bladder</a:t>
            </a:r>
          </a:p>
          <a:p>
            <a:endParaRPr lang="en-US" dirty="0"/>
          </a:p>
          <a:p>
            <a:r>
              <a:rPr lang="en-US" dirty="0"/>
              <a:t>Ectoderm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Nervous system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Epidermis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Lining of mouth, and anus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Sense organs such as eyes</a:t>
            </a:r>
          </a:p>
          <a:p>
            <a:endParaRPr lang="en-US" dirty="0"/>
          </a:p>
          <a:p>
            <a:r>
              <a:rPr lang="en-US" dirty="0"/>
              <a:t>Mesoderm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Muscle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Bone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Cartilage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Blood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Dermis and hypodermis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Kidneys, ovaries, testes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Lining of body cavities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Martini</a:t>
            </a:r>
            <a:r>
              <a:rPr lang="en-US" altLang="en-US" baseline="0" dirty="0" smtClean="0"/>
              <a:t> Fundamentals of A&amp;P 9e</a:t>
            </a:r>
            <a:endParaRPr lang="en-US" alt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E6F368-A81C-4ECB-96C9-50AE3B2CC669}" type="slidenum">
              <a:rPr lang="en-US" altLang="en-US">
                <a:latin typeface="Calibri" panose="020F0502020204030204" pitchFamily="34" charset="0"/>
              </a:rPr>
              <a:pPr eaLnBrk="1" hangingPunct="1"/>
              <a:t>17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88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7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7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7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7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7435B28-32BF-419F-BC0B-529C0419E360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328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75451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7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7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7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7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62E965F-9D86-493C-B817-F33C8F4239B1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109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6C0E6C-C0B5-40D6-8CEC-34DC66758F37}" type="slidenum">
              <a:rPr lang="en-US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Mitosis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Part of somatic cell division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Produces two diploid daughter cells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Both have identical pairs of chromosomes</a:t>
            </a:r>
          </a:p>
          <a:p>
            <a:endParaRPr lang="en-US" dirty="0"/>
          </a:p>
          <a:p>
            <a:r>
              <a:rPr lang="en-US" dirty="0"/>
              <a:t>Meiosis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Specialized form of cell division only in production of gametes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Spermatozoa in males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Oocytes in females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Gametes contain 23 chromosomes, half the normal amount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Fusion of male and female gametes produces zygote with 46 chromosomes </a:t>
            </a:r>
          </a:p>
          <a:p>
            <a:pPr>
              <a:spcBef>
                <a:spcPct val="0"/>
              </a:spcBef>
            </a:pPr>
            <a:endParaRPr lang="en-US" altLang="en-US" dirty="0" smtClean="0"/>
          </a:p>
          <a:p>
            <a:pPr defTabSz="931774">
              <a:spcBef>
                <a:spcPct val="0"/>
              </a:spcBef>
              <a:defRPr/>
            </a:pPr>
            <a:r>
              <a:rPr lang="en-US" altLang="en-US" dirty="0" smtClean="0"/>
              <a:t>Martini</a:t>
            </a:r>
            <a:r>
              <a:rPr lang="en-US" altLang="en-US" baseline="0" dirty="0" smtClean="0"/>
              <a:t> Fundamentals of A&amp;P 9e</a:t>
            </a:r>
            <a:endParaRPr lang="en-US" dirty="0"/>
          </a:p>
          <a:p>
            <a:pPr defTabSz="931774">
              <a:spcBef>
                <a:spcPct val="0"/>
              </a:spcBef>
              <a:defRPr/>
            </a:pPr>
            <a:r>
              <a:rPr lang="en-US" dirty="0"/>
              <a:t>Janux. (2015, Jan 10). Human physiology – reproduction: Spermatogenesis. Retrieved from https://www.youtube.com/watch?v=krSMZDsjLuU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912709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>
              <a:buFont typeface="Arial" panose="020B0604020202020204" pitchFamily="34" charset="0"/>
              <a:buChar char="•"/>
              <a:defRPr/>
            </a:pPr>
            <a:r>
              <a:rPr lang="en-US" dirty="0"/>
              <a:t>Yolk sac (endoderm + mesoderm): blood cell formation</a:t>
            </a:r>
          </a:p>
          <a:p>
            <a:pPr marL="174708" indent="-174708">
              <a:buFont typeface="Arial" panose="020B0604020202020204" pitchFamily="34" charset="0"/>
              <a:buChar char="•"/>
              <a:defRPr/>
            </a:pPr>
            <a:r>
              <a:rPr lang="en-US" dirty="0"/>
              <a:t>Amnion (ectoderm + mesoderm = amnion): contains amniotic fluid which cushions embryo/fetus</a:t>
            </a:r>
          </a:p>
          <a:p>
            <a:pPr marL="174708" indent="-174708">
              <a:buFont typeface="Arial" panose="020B0604020202020204" pitchFamily="34" charset="0"/>
              <a:buChar char="•"/>
              <a:defRPr/>
            </a:pPr>
            <a:r>
              <a:rPr lang="en-US" dirty="0"/>
              <a:t>Allantois (sac of endoderm + mesoderm): gives rise to the urinary bladder</a:t>
            </a:r>
          </a:p>
          <a:p>
            <a:pPr marL="174708" indent="-174708">
              <a:buFont typeface="Arial" panose="020B0604020202020204" pitchFamily="34" charset="0"/>
              <a:buChar char="•"/>
              <a:defRPr/>
            </a:pPr>
            <a:r>
              <a:rPr lang="en-US" dirty="0"/>
              <a:t>Chorion (mesoderm + trophoblast): transit system for blood and nutrients</a:t>
            </a:r>
          </a:p>
          <a:p>
            <a:pPr marL="640594" lvl="1" indent="-174708">
              <a:buFont typeface="Calibri" panose="020F0502020204030204" pitchFamily="34" charset="0"/>
              <a:buChar char="‒"/>
              <a:defRPr/>
            </a:pPr>
            <a:r>
              <a:rPr lang="en-US" dirty="0"/>
              <a:t>Chorionic villi (endometrial capillary network), becomes placenta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Martini Fundamentals</a:t>
            </a:r>
            <a:r>
              <a:rPr lang="en-US" altLang="en-US" baseline="0" dirty="0" smtClean="0"/>
              <a:t> of A&amp;P 9e</a:t>
            </a:r>
            <a:endParaRPr lang="en-US" alt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F9D9860-8287-4E10-870E-72B6D2584C36}" type="slidenum">
              <a:rPr lang="en-US" altLang="en-US">
                <a:latin typeface="Calibri" panose="020F0502020204030204" pitchFamily="34" charset="0"/>
              </a:rPr>
              <a:pPr eaLnBrk="1" hangingPunct="1"/>
              <a:t>22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255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Body stalk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Connection between embryo and chorion</a:t>
            </a:r>
          </a:p>
          <a:p>
            <a:r>
              <a:rPr lang="en-US" dirty="0"/>
              <a:t>Yolk stalk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Connection between endoderm of embryo and yolk sac</a:t>
            </a:r>
          </a:p>
          <a:p>
            <a:r>
              <a:rPr lang="en-US" dirty="0"/>
              <a:t>Decidua capsularis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No longer participates in nutrient exchange</a:t>
            </a:r>
          </a:p>
          <a:p>
            <a:r>
              <a:rPr lang="en-US" dirty="0"/>
              <a:t>Decidua basalis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Where placental functions are concentrated</a:t>
            </a:r>
          </a:p>
          <a:p>
            <a:r>
              <a:rPr lang="en-US" dirty="0"/>
              <a:t>Decidua parietalis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Rest of the uterine endometrium</a:t>
            </a:r>
          </a:p>
          <a:p>
            <a:r>
              <a:rPr lang="en-US" dirty="0"/>
              <a:t>Umbilical cord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Connects fetus and placenta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Forms from allantois, yolk stalk, and placental blood vessels</a:t>
            </a:r>
          </a:p>
          <a:p>
            <a:endParaRPr lang="en-US" dirty="0"/>
          </a:p>
          <a:p>
            <a:r>
              <a:rPr lang="en-US" dirty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ACA1CCD-94C4-4922-8360-E49EA7AAB65F}" type="slidenum">
              <a:rPr lang="en-US" altLang="en-US">
                <a:latin typeface="Calibri" panose="020F0502020204030204" pitchFamily="34" charset="0"/>
              </a:rPr>
              <a:pPr eaLnBrk="1" hangingPunct="1"/>
              <a:t>23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61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Chorion – becomes embryonic contribution to placenta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Derived from trophoblast with mesoderm lining containing chorionic villi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Fully formed and functional by 3</a:t>
            </a:r>
            <a:r>
              <a:rPr lang="en-US" baseline="30000" dirty="0"/>
              <a:t>rd</a:t>
            </a:r>
            <a:r>
              <a:rPr lang="en-US" dirty="0"/>
              <a:t> month of pregnancy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Chorion of embryo and stratum functionalis layer of uterus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Chorionic villi extend into maternal blood filled intervillous spaces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Maternal &amp; fetal blood vessels do not join an blood does not mix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Diffusion of O2, nutrients, wastes, stores nutrients and produces hormones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Barrier to microorganisms, except some viruses: AIDS, measles, chickenpox, poliomyelitis, encephalitis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193CADB-1328-4328-A7EC-BFD7E53C31C9}" type="slidenum">
              <a:rPr lang="en-US" altLang="en-US">
                <a:latin typeface="Calibri" panose="020F0502020204030204" pitchFamily="34" charset="0"/>
              </a:rPr>
              <a:pPr eaLnBrk="1" hangingPunct="1"/>
              <a:t>24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31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</a:t>
            </a:r>
            <a:r>
              <a:rPr lang="en-US" baseline="0" dirty="0" smtClean="0"/>
              <a:t> from </a:t>
            </a:r>
            <a:r>
              <a:rPr lang="en-US" dirty="0" smtClean="0"/>
              <a:t>http://www.urmc.rochester.edu/Encyclopedia/GetImage.aspx?ImageID=281867,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212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Adé-Damilano, M. (2006). Human Embryology: Embryo-Fetal Circulation System [video file]. Retrieved from http://www.embryology.ch/images/pimgcardio/09umstellung/p9a_KreislaufvorA.gif</a:t>
            </a:r>
            <a:endParaRPr lang="en-US" dirty="0" smtClean="0"/>
          </a:p>
          <a:p>
            <a:r>
              <a:rPr lang="en-US" dirty="0" smtClean="0"/>
              <a:t>Retrieved</a:t>
            </a:r>
            <a:r>
              <a:rPr lang="en-US" baseline="0" dirty="0" smtClean="0"/>
              <a:t> from </a:t>
            </a:r>
            <a:r>
              <a:rPr lang="en-US" dirty="0" smtClean="0"/>
              <a:t>http://www.urmc.rochester.edu/Encyclopedia/GetImage.aspx?ImageID=281867,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72596-8C45-415C-A1B8-C0F23D92A10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457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Retrieved from https://s-media-cache-ak0.pinimg.com/236x/43/5b/72/435b72b8135a9b82ef8331f0b2f7277c.jpg, 2016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83FFC79-7C83-481E-B1CE-12628995C2DB}" type="slidenum">
              <a:rPr lang="en-US" altLang="en-US">
                <a:latin typeface="Calibri" panose="020F0502020204030204" pitchFamily="34" charset="0"/>
              </a:rPr>
              <a:pPr eaLnBrk="1" hangingPunct="1"/>
              <a:t>28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49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Retrieved from http://img.webmd.com/dtmcms/live/webmd/consumer_assets/site_images/articles/health_tools/conception_slideshow/PRinc_rm_photo_of_7-8_week_embryo.jpg, 2016</a:t>
            </a:r>
          </a:p>
          <a:p>
            <a:pPr defTabSz="931774">
              <a:spcBef>
                <a:spcPct val="0"/>
              </a:spcBef>
              <a:defRPr/>
            </a:pPr>
            <a:r>
              <a:rPr lang="en-US" altLang="en-US" dirty="0" smtClean="0"/>
              <a:t>Retrieved from</a:t>
            </a:r>
            <a:r>
              <a:rPr lang="en-US" altLang="en-US" baseline="0" dirty="0" smtClean="0"/>
              <a:t> http://www.babymed.com/sites/default/files/US_Fetus_14_weeks%20%281%29.jpg, 2016</a:t>
            </a:r>
          </a:p>
          <a:p>
            <a:pPr defTabSz="931774">
              <a:spcBef>
                <a:spcPct val="0"/>
              </a:spcBef>
              <a:defRPr/>
            </a:pPr>
            <a:r>
              <a:rPr lang="en-US" altLang="en-US" dirty="0" smtClean="0"/>
              <a:t>Retrieved from http://www.everybody.co.nz/admin/UserImages/a1c7818a-ffff-4cab-b852-3a7750f3c73c.jpg, 2016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0BA859-F957-45B5-855D-CA7F011260FA}" type="slidenum">
              <a:rPr lang="en-US" altLang="en-US">
                <a:latin typeface="Calibri" panose="020F0502020204030204" pitchFamily="34" charset="0"/>
              </a:rPr>
              <a:pPr eaLnBrk="1" hangingPunct="1"/>
              <a:t>29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213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B27478-B797-4DBA-BC34-E62A24B2EE7C}" type="slidenum">
              <a:rPr lang="en-US" altLang="en-US">
                <a:latin typeface="Calibri" panose="020F0502020204030204" pitchFamily="34" charset="0"/>
              </a:rPr>
              <a:pPr eaLnBrk="1" hangingPunct="1"/>
              <a:t>30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8263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1DB331-8A69-4F31-89DD-D933CA16FD7E}" type="slidenum">
              <a:rPr lang="en-US" altLang="en-US">
                <a:latin typeface="Calibri" panose="020F0502020204030204" pitchFamily="34" charset="0"/>
              </a:rPr>
              <a:pPr eaLnBrk="1" hangingPunct="1"/>
              <a:t>31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3346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7DCFD66-766D-40BB-9648-8F1C829F4DF1}" type="slidenum">
              <a:rPr lang="en-US" altLang="en-US">
                <a:latin typeface="Calibri" panose="020F0502020204030204" pitchFamily="34" charset="0"/>
              </a:rPr>
              <a:pPr eaLnBrk="1" hangingPunct="1"/>
              <a:t>32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575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2AB0E6-820B-42B2-B5AC-FE08917D8303}" type="slidenum">
              <a:rPr lang="en-US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defRPr/>
            </a:pPr>
            <a:r>
              <a:rPr lang="en-US" dirty="0"/>
              <a:t>Mitosis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As a fetus, oogonia divide to produce millions by mitosis with most degenerating (atresia)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Meiosis occurs between 3</a:t>
            </a:r>
            <a:r>
              <a:rPr lang="en-US" baseline="30000" dirty="0"/>
              <a:t>rd</a:t>
            </a:r>
            <a:r>
              <a:rPr lang="en-US" dirty="0"/>
              <a:t> -7</a:t>
            </a:r>
            <a:r>
              <a:rPr lang="en-US" baseline="30000" dirty="0"/>
              <a:t>th</a:t>
            </a:r>
            <a:r>
              <a:rPr lang="en-US" dirty="0"/>
              <a:t> month (fetus) producing primary oocyte suspended in prophase of meiosis I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~2 million primary oocytes in primordial follicles at birth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At puberty: 400,000</a:t>
            </a:r>
          </a:p>
          <a:p>
            <a:endParaRPr lang="en-US" dirty="0"/>
          </a:p>
          <a:p>
            <a:r>
              <a:rPr lang="en-US" dirty="0"/>
              <a:t>Meiosis I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At puberty, FSH triggers ovarian cycle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Each month after ovarian cycle begins, some of the primary oocytes are stimulated and undergo further development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Meiosis I is then completed yielding a secondary oocyte and a polar body</a:t>
            </a:r>
          </a:p>
          <a:p>
            <a:endParaRPr lang="en-US" dirty="0"/>
          </a:p>
          <a:p>
            <a:r>
              <a:rPr lang="en-US" dirty="0"/>
              <a:t>Meiosis II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Each month ovarian cycle begins releasing one or more secondary oocytes suspended in metaphase of meiosis II and will be completed only if fertilization occurs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Polar body produced in meiosis I may or may not undergo meiosis II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In either case the polar body soon degenerates</a:t>
            </a:r>
          </a:p>
          <a:p>
            <a:endParaRPr lang="en-US" dirty="0"/>
          </a:p>
          <a:p>
            <a:r>
              <a:rPr lang="en-US" dirty="0"/>
              <a:t>Martini Fundamentals of A&amp;P 7e</a:t>
            </a:r>
          </a:p>
          <a:p>
            <a:pPr defTabSz="931774">
              <a:defRPr/>
            </a:pPr>
            <a:r>
              <a:rPr lang="en-US" dirty="0"/>
              <a:t>Sanghvi, S. (2014, Dec 18). Oogenesis Animation 2. Retrieved from </a:t>
            </a:r>
            <a:r>
              <a:rPr lang="en-US" u="sng" dirty="0"/>
              <a:t>https://www.youtube.com/watch?v=0-Q4V9tJ_18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880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F2ABD1-BA02-4C92-B10F-D33558F6911A}" type="slidenum">
              <a:rPr lang="en-US" altLang="en-US">
                <a:latin typeface="Calibri" panose="020F0502020204030204" pitchFamily="34" charset="0"/>
              </a:rPr>
              <a:pPr eaLnBrk="1" hangingPunct="1"/>
              <a:t>33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1109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Cleavage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Sequence of cell divisions begins immediately after fertilization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Zygote becomes a pre-embryo developing into multicellular blastocyst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Ends with blastocyst contacting uterine wall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Implantation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Begins with attachment of blastocyst to endometrium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Sets stage for formation of vital embryonic structures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Placentation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Occurs as blood vessels form around periphery of blastocyst and placenta develops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Embryogenesis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Formation of viable embryo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Establishes foundations for all major organ systems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40% chance success</a:t>
            </a:r>
          </a:p>
          <a:p>
            <a:endParaRPr lang="en-US" dirty="0"/>
          </a:p>
          <a:p>
            <a:r>
              <a:rPr lang="en-US" dirty="0"/>
              <a:t>Retrieved from http://gdhr.wa.gov.au/documents/10184/129074/Preg_First+Tri_Teachers+Sheet.jpg/666cf7be-e55b-4111-982e-5daca6199284?t=1405522038418/, 2015</a:t>
            </a:r>
          </a:p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BCBBBE-0536-4FC9-AF29-A19B9F0F1403}" type="slidenum">
              <a:rPr lang="en-US" altLang="en-US">
                <a:latin typeface="Calibri" panose="020F0502020204030204" pitchFamily="34" charset="0"/>
              </a:rPr>
              <a:pPr eaLnBrk="1" hangingPunct="1"/>
              <a:t>34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75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C78635E-4C40-444E-8795-8AB89AA9F672}" type="slidenum">
              <a:rPr lang="en-US" altLang="en-US">
                <a:latin typeface="Calibri" panose="020F0502020204030204" pitchFamily="34" charset="0"/>
              </a:rPr>
              <a:pPr eaLnBrk="1" hangingPunct="1"/>
              <a:t>35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958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7e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1A2BD4-060C-43A3-8D6E-C03BB6CE3693}" type="slidenum">
              <a:rPr lang="en-US" altLang="en-US">
                <a:latin typeface="Calibri" panose="020F0502020204030204" pitchFamily="34" charset="0"/>
              </a:rPr>
              <a:pPr eaLnBrk="1" hangingPunct="1"/>
              <a:t>36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775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False labor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Occasional spasms in uterine musculature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Contractions not regular or persistent</a:t>
            </a:r>
          </a:p>
          <a:p>
            <a:endParaRPr lang="en-US" dirty="0"/>
          </a:p>
          <a:p>
            <a:r>
              <a:rPr lang="en-US" dirty="0"/>
              <a:t>True labor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Results from biochemical and mechanical factors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Continues due to positive feedback</a:t>
            </a:r>
          </a:p>
          <a:p>
            <a:endParaRPr lang="en-US" dirty="0"/>
          </a:p>
          <a:p>
            <a:r>
              <a:rPr lang="en-US" dirty="0"/>
              <a:t>Labor contractions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Begin in myometrium</a:t>
            </a:r>
          </a:p>
          <a:p>
            <a:endParaRPr lang="en-US" dirty="0"/>
          </a:p>
          <a:p>
            <a:r>
              <a:rPr lang="en-US" dirty="0"/>
              <a:t>Martini Fundamentals of A&amp;P </a:t>
            </a: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FE0B850-A3B9-44C7-9B99-B6B39E6D6DDE}" type="slidenum">
              <a:rPr lang="en-US" altLang="en-US">
                <a:latin typeface="Calibri" panose="020F0502020204030204" pitchFamily="34" charset="0"/>
              </a:rPr>
              <a:pPr eaLnBrk="1" hangingPunct="1"/>
              <a:t>37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179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Retrieved from</a:t>
            </a:r>
            <a:r>
              <a:rPr lang="en-US" altLang="en-US" baseline="0" dirty="0" smtClean="0"/>
              <a:t> https://online.science.psu.edu/sites/default/files/biol011/Fig-5-14-Human-Life-Cycle.jpg, 2016</a:t>
            </a:r>
            <a:endParaRPr lang="en-US" alt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3A1FA6-4A92-4201-8AED-471950820690}" type="slidenum">
              <a:rPr lang="en-US" altLang="en-US">
                <a:latin typeface="Calibri" panose="020F0502020204030204" pitchFamily="34" charset="0"/>
              </a:rPr>
              <a:pPr eaLnBrk="1" hangingPunct="1"/>
              <a:t>38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889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Hormones opposing progesterone leading to labor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Rising estrogen levels – initiate smooth muscle contractions toward labor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Rising Oxytocin levels – increase force and frequency of uterine contractions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Prostaglandin production – further stimulate muscle contractions</a:t>
            </a:r>
          </a:p>
          <a:p>
            <a:r>
              <a:rPr lang="en-US" dirty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Martini</a:t>
            </a:r>
            <a:r>
              <a:rPr lang="en-US" altLang="en-US" baseline="0" dirty="0" smtClean="0"/>
              <a:t> Fundamentals of A&amp;P 7e</a:t>
            </a:r>
            <a:endParaRPr lang="en-US" alt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CC53C9D-C5C7-433F-BA9F-B11FD39823BA}" type="slidenum">
              <a:rPr lang="en-US" altLang="en-US">
                <a:latin typeface="Calibri" panose="020F0502020204030204" pitchFamily="34" charset="0"/>
              </a:rPr>
              <a:pPr eaLnBrk="1" hangingPunct="1"/>
              <a:t>39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7074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http://www.medicaltrainingsimulators.com/photo/pl10665490-human_fertilization_and_intermediate_embryogeny_human_anatomy_model_with_stander.jpg,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271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F29D7-71D0-4BFD-A9C1-BB682C8A62B3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60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Retrieved form https://www.mdc-berlin.de/37695335/ve_disorders/Research_topics/Stem_cells__transcription_factors_and_epigenetic_regulation/ES_cell_regulation.jpg, 2016</a:t>
            </a:r>
          </a:p>
          <a:p>
            <a:pPr defTabSz="931774">
              <a:spcBef>
                <a:spcPct val="0"/>
              </a:spcBef>
              <a:defRPr/>
            </a:pPr>
            <a:r>
              <a:rPr lang="en-US" dirty="0"/>
              <a:t>Medicine forever. (2014, Jul 1). Life in the womb (9 months in 4 minutes) [video file]. Retrieved from </a:t>
            </a:r>
            <a:r>
              <a:rPr lang="en-US" u="sng" dirty="0">
                <a:hlinkClick r:id="rId3"/>
              </a:rPr>
              <a:t>https://www.youtube.com/watch?v=-jlPdMKPyZY</a:t>
            </a: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35BD6DF-8B52-4960-8D51-C04FBEAC944D}" type="slidenum">
              <a:rPr lang="en-US" altLang="en-US">
                <a:latin typeface="Calibri" panose="020F0502020204030204" pitchFamily="34" charset="0"/>
              </a:rPr>
              <a:pPr eaLnBrk="1" hangingPunct="1"/>
              <a:t>4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622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Martini Fundamentals of A&amp;P 9e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4BE8A-C487-4820-B08E-A152F99B464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09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Trigger for</a:t>
            </a:r>
            <a:r>
              <a:rPr lang="en-US" altLang="en-US" baseline="0" dirty="0" smtClean="0"/>
              <a:t> activation  is contact and fusion of plasma membranes of sperm and oocyte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aseline="0" dirty="0" smtClean="0"/>
              <a:t>Includes depolarization of oocyte membrane du to </a:t>
            </a:r>
            <a:r>
              <a:rPr lang="en-US" altLang="en-US" baseline="0" dirty="0" smtClean="0">
                <a:latin typeface="Calibri" panose="020F0502020204030204" pitchFamily="34" charset="0"/>
              </a:rPr>
              <a:t>↑ permeability to NaCl and a release of Ca⁺² ions from smooth ER.  This rise in Ca⁺² has important effects and includes a series of changes in metabolic activity of oocyte:</a:t>
            </a:r>
          </a:p>
          <a:p>
            <a:pPr marL="174708" indent="-17470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aseline="0" dirty="0" smtClean="0">
                <a:latin typeface="Calibri" panose="020F0502020204030204" pitchFamily="34" charset="0"/>
              </a:rPr>
              <a:t>Cortical reaction – releases enzymes that inactivate sperm receptors and harden zona pellucida preventing polyspermy (fertilization by multiple sperm)</a:t>
            </a:r>
          </a:p>
          <a:p>
            <a:pPr marL="174708" indent="-17470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aseline="0" dirty="0" smtClean="0">
                <a:latin typeface="Calibri" panose="020F0502020204030204" pitchFamily="34" charset="0"/>
              </a:rPr>
              <a:t>Completion of meiosis II and formation of 2</a:t>
            </a:r>
            <a:r>
              <a:rPr lang="en-US" altLang="en-US" baseline="30000" dirty="0" smtClean="0">
                <a:latin typeface="Calibri" panose="020F0502020204030204" pitchFamily="34" charset="0"/>
              </a:rPr>
              <a:t>nd</a:t>
            </a:r>
            <a:r>
              <a:rPr lang="en-US" altLang="en-US" baseline="0" dirty="0" smtClean="0">
                <a:latin typeface="Calibri" panose="020F0502020204030204" pitchFamily="34" charset="0"/>
              </a:rPr>
              <a:t> polar body </a:t>
            </a:r>
          </a:p>
          <a:p>
            <a:pPr marL="174708" indent="-17470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aseline="0" dirty="0" smtClean="0"/>
              <a:t>Activation of enzymes that cause a rapid </a:t>
            </a:r>
            <a:r>
              <a:rPr lang="en-US" altLang="en-US" baseline="0" dirty="0" smtClean="0">
                <a:latin typeface="Calibri" panose="020F0502020204030204" pitchFamily="34" charset="0"/>
              </a:rPr>
              <a:t>↑ in cell’s metabolic rate – mRNA strands activated accelerating protein synthesis required for development to proceed</a:t>
            </a:r>
            <a:endParaRPr lang="en-US" altLang="en-US" baseline="0" dirty="0" smtClean="0"/>
          </a:p>
          <a:p>
            <a:pPr>
              <a:spcBef>
                <a:spcPct val="0"/>
              </a:spcBef>
            </a:pPr>
            <a:endParaRPr lang="en-US" altLang="en-US" dirty="0" smtClean="0"/>
          </a:p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679BFE-9CEF-493C-97E9-CD865E6DF0E3}" type="slidenum">
              <a:rPr lang="en-US" altLang="en-US"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91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E9C7107-DD26-4D1D-8835-09C8442B7513}" type="slidenum">
              <a:rPr lang="en-US" altLang="en-US" sz="1200">
                <a:latin typeface="Times" panose="02020603050405020304" pitchFamily="18" charset="0"/>
              </a:rPr>
              <a:pPr algn="r"/>
              <a:t>7</a:t>
            </a:fld>
            <a:endParaRPr lang="en-US" altLang="en-US" sz="1200" dirty="0">
              <a:latin typeface="Times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02878"/>
            <a:ext cx="5140960" cy="418338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31774"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/>
            <a:endParaRPr lang="en-US" altLang="en-US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548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B9AF97D-5D81-4209-9E1F-945AB5EDC073}" type="slidenum">
              <a:rPr lang="en-US" altLang="en-US" sz="1200">
                <a:latin typeface="Times" panose="02020603050405020304" pitchFamily="18" charset="0"/>
              </a:rPr>
              <a:pPr algn="r"/>
              <a:t>8</a:t>
            </a:fld>
            <a:endParaRPr lang="en-US" altLang="en-US" sz="1200" dirty="0">
              <a:latin typeface="Times" panose="02020603050405020304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02878"/>
            <a:ext cx="5140960" cy="418338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31774"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/>
            <a:endParaRPr lang="en-US" altLang="en-US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48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774">
              <a:spcBef>
                <a:spcPct val="0"/>
              </a:spcBef>
              <a:defRPr/>
            </a:pPr>
            <a:r>
              <a:rPr lang="en-US" dirty="0" smtClean="0"/>
              <a:t>Martini Fundamentals of A&amp;P 9e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E9A016-75E2-4B57-B058-2C9CA0852C8C}" type="slidenum">
              <a:rPr lang="en-US" altLang="en-US">
                <a:latin typeface="Calibri" panose="020F0502020204030204" pitchFamily="34" charset="0"/>
              </a:rPr>
              <a:pPr eaLnBrk="1" hangingPunct="1"/>
              <a:t>9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76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3E54-5DB6-489E-9B5F-288AB919C499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6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76DB-E514-451C-A30D-9FC09A39093F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7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2EA2-B0C1-4CED-BEAB-51FBD80DD3F8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51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33DFF-148F-41A3-B4E7-16243180F2FB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07AE-DB3F-4628-B418-AB883EAB4EC9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2EFB1-A554-49E8-998C-F7D183C3101F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DB04-D6DE-45F6-9E44-2FBD1C0AF5D6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0FFFF-BBA7-45B5-9570-DC7CB9232A53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793C-0936-4BAA-B125-771260DA5E5F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12B56-7124-4F80-9B09-D25FF3ED5F00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76C2-1F96-41C6-AA55-F458C4747C85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48BBD-552F-4FC9-816B-391EA85C0DBB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83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7457-EFE3-42A5-86F4-2A521B39D1D1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0B27-3814-4BF6-97E2-802016A33198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2BB5-B644-4146-ADBD-AD514E8B5779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F5958-A470-4881-AFF6-8FDEEEB6E72F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5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3F03-8DC9-4038-98D6-E2E3F5B9EB93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9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DDF8-4732-4C4F-A54A-8701D40A8DA3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1F84-AA73-40A1-896E-27C64B48E77E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C250-7362-4704-BD7C-9695003BE9AF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72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6F7A-A4D5-4E7C-B0BD-8274A17B4F60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5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4752-5583-40E2-B170-FAE5D41BE7F1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9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568CA84-756F-4ED1-87B4-4E11CEA2E516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72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5E2AAFF-215F-4832-BEC3-105B292F6F14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youtube.com/watch?v=bIdJOiXpp9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youtube.com/watch?v=3AOoikTEfeo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youtube.com/watch?v=krSMZDsjLuU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bryology.ch/images/pimgcardio/09umstellung/p9a_KreislaufvorA.gi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gnancy-prep-101.com/pregnancy_week_by_week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youtube.com/watch?v=vyiTbTH9dMk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bs.org/wgbh/nova/body/life-greatest-miracle.html" TargetMode="Externa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-8340" y="734729"/>
            <a:ext cx="3642056" cy="2758340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>
                <a:latin typeface="Calibri Light" panose="020F0302020204030204" pitchFamily="34" charset="0"/>
              </a:rPr>
              <a:t>BI </a:t>
            </a:r>
            <a:r>
              <a:rPr lang="en-US" sz="3100" dirty="0">
                <a:latin typeface="Calibri Light" panose="020F0302020204030204" pitchFamily="34" charset="0"/>
              </a:rPr>
              <a:t>233 </a:t>
            </a:r>
            <a:r>
              <a:rPr lang="en-US" sz="3100" dirty="0" smtClean="0">
                <a:latin typeface="Calibri Light" panose="020F0302020204030204" pitchFamily="34" charset="0"/>
              </a:rPr>
              <a:t>Laboratory </a:t>
            </a:r>
            <a:r>
              <a:rPr lang="en-US" sz="4400" dirty="0">
                <a:latin typeface="Calibri Light" panose="020F0302020204030204" pitchFamily="34" charset="0"/>
              </a:rPr>
              <a:t/>
            </a:r>
            <a:br>
              <a:rPr lang="en-US" sz="4400" dirty="0">
                <a:latin typeface="Calibri Light" panose="020F0302020204030204" pitchFamily="34" charset="0"/>
              </a:rPr>
            </a:br>
            <a:r>
              <a:rPr lang="en-US" sz="4400" dirty="0" smtClean="0">
                <a:latin typeface="Calibri Light" panose="020F0302020204030204" pitchFamily="34" charset="0"/>
              </a:rPr>
              <a:t>Human</a:t>
            </a:r>
            <a:br>
              <a:rPr lang="en-US" sz="4400" dirty="0" smtClean="0">
                <a:latin typeface="Calibri Light" panose="020F0302020204030204" pitchFamily="34" charset="0"/>
              </a:rPr>
            </a:br>
            <a:r>
              <a:rPr lang="en-US" sz="4400" dirty="0" smtClean="0">
                <a:latin typeface="Calibri Light" panose="020F0302020204030204" pitchFamily="34" charset="0"/>
              </a:rPr>
              <a:t>Development</a:t>
            </a:r>
            <a:endParaRPr lang="en-US" sz="4400" dirty="0"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58612" y="1009935"/>
            <a:ext cx="7223788" cy="51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7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Calibri Light" panose="020F0302020204030204" pitchFamily="34" charset="0"/>
              </a:rPr>
              <a:t>First Cleavage </a:t>
            </a:r>
            <a:r>
              <a:rPr lang="en-US" sz="4000" dirty="0" smtClean="0">
                <a:latin typeface="Calibri Light" panose="020F0302020204030204" pitchFamily="34" charset="0"/>
              </a:rPr>
              <a:t>Forms </a:t>
            </a:r>
            <a:r>
              <a:rPr lang="en-US" sz="4000" b="1" u="sng" dirty="0" smtClean="0">
                <a:latin typeface="Calibri Light" panose="020F0302020204030204" pitchFamily="34" charset="0"/>
              </a:rPr>
              <a:t>Blastomeres</a:t>
            </a:r>
            <a:endParaRPr lang="en-US" sz="4000" b="1" u="sng" dirty="0">
              <a:latin typeface="Calibri Light" panose="020F03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5" y="1825625"/>
            <a:ext cx="4718118" cy="476624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22877" y="1825625"/>
            <a:ext cx="6182435" cy="4351338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Calibri" panose="020F0502020204030204" pitchFamily="34" charset="0"/>
              </a:rPr>
              <a:t>First cleavage division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Completion ~30 hours after fertilization.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Yields two daughter cells.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u="sng" dirty="0" smtClean="0">
                <a:latin typeface="Calibri" panose="020F0502020204030204" pitchFamily="34" charset="0"/>
              </a:rPr>
              <a:t>Each half </a:t>
            </a:r>
            <a:r>
              <a:rPr lang="en-US" sz="2200" dirty="0" smtClean="0">
                <a:latin typeface="Calibri" panose="020F0502020204030204" pitchFamily="34" charset="0"/>
              </a:rPr>
              <a:t>the size of original zygote.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Known as </a:t>
            </a:r>
            <a:r>
              <a:rPr lang="en-US" sz="2200" b="1" u="sng" dirty="0" smtClean="0">
                <a:latin typeface="Calibri" panose="020F0502020204030204" pitchFamily="34" charset="0"/>
              </a:rPr>
              <a:t>blastomeres</a:t>
            </a:r>
            <a:r>
              <a:rPr lang="en-US" sz="2200" dirty="0" smtClean="0">
                <a:latin typeface="Calibri" panose="020F0502020204030204" pitchFamily="34" charset="0"/>
              </a:rPr>
              <a:t>. 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39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Fertilization to Day 2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2248707"/>
            <a:ext cx="6100549" cy="4351338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97599" y="1673352"/>
            <a:ext cx="5744191" cy="4718304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Calibri" panose="020F0502020204030204" pitchFamily="34" charset="0"/>
              </a:rPr>
              <a:t>Blastomeres 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Identical cells produced by </a:t>
            </a:r>
            <a:r>
              <a:rPr lang="en-US" sz="2200" b="1" u="sng" dirty="0">
                <a:latin typeface="Calibri" panose="020F0502020204030204" pitchFamily="34" charset="0"/>
              </a:rPr>
              <a:t>cleavage</a:t>
            </a:r>
            <a:r>
              <a:rPr lang="en-US" sz="2200" dirty="0"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latin typeface="Calibri" panose="020F0502020204030204" pitchFamily="34" charset="0"/>
              </a:rPr>
              <a:t>divisions.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First division completed in ~30 </a:t>
            </a:r>
            <a:r>
              <a:rPr lang="en-US" sz="2200" dirty="0" smtClean="0">
                <a:latin typeface="Calibri" panose="020F0502020204030204" pitchFamily="34" charset="0"/>
              </a:rPr>
              <a:t>hours.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Subsequent divisions occurring at intervals of 10-12 </a:t>
            </a:r>
            <a:r>
              <a:rPr lang="en-US" sz="2200" dirty="0" smtClean="0">
                <a:latin typeface="Calibri" panose="020F0502020204030204" pitchFamily="34" charset="0"/>
              </a:rPr>
              <a:t>hours.</a:t>
            </a:r>
            <a:endParaRPr lang="en-US" sz="2200" dirty="0">
              <a:latin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07727" y="2130191"/>
            <a:ext cx="1330657" cy="40512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6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4222"/>
            <a:ext cx="8229600" cy="838200"/>
          </a:xfrm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u="sng" dirty="0" smtClean="0">
                <a:latin typeface="Calibri Light" panose="020F0302020204030204" pitchFamily="34" charset="0"/>
              </a:rPr>
              <a:t>Cleavage</a:t>
            </a:r>
            <a:r>
              <a:rPr lang="en-US" sz="4000" dirty="0" smtClean="0">
                <a:latin typeface="Calibri Light" panose="020F0302020204030204" pitchFamily="34" charset="0"/>
              </a:rPr>
              <a:t> and </a:t>
            </a:r>
            <a:r>
              <a:rPr lang="en-US" sz="4000" b="1" u="sng" dirty="0" smtClean="0">
                <a:latin typeface="Calibri Light" panose="020F0302020204030204" pitchFamily="34" charset="0"/>
              </a:rPr>
              <a:t>Blastocyst</a:t>
            </a:r>
            <a:r>
              <a:rPr lang="en-US" sz="4000" dirty="0" smtClean="0">
                <a:latin typeface="Calibri Light" panose="020F0302020204030204" pitchFamily="34" charset="0"/>
              </a:rPr>
              <a:t> Formation</a:t>
            </a:r>
          </a:p>
        </p:txBody>
      </p:sp>
      <p:pic>
        <p:nvPicPr>
          <p:cNvPr id="13315" name="Picture 4" descr="29_02Figure_0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"/>
          <a:stretch>
            <a:fillRect/>
          </a:stretch>
        </p:blipFill>
        <p:spPr bwMode="auto">
          <a:xfrm>
            <a:off x="1524000" y="1447800"/>
            <a:ext cx="786765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9344694" y="4584320"/>
            <a:ext cx="2667000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>
                <a:solidFill>
                  <a:srgbClr val="FFFF00"/>
                </a:solidFill>
                <a:latin typeface="+mn-lt"/>
              </a:rPr>
              <a:t>The inner cell mass will form the embryo</a:t>
            </a:r>
          </a:p>
        </p:txBody>
      </p:sp>
      <p:sp>
        <p:nvSpPr>
          <p:cNvPr id="9" name="Rectangle 8"/>
          <p:cNvSpPr/>
          <p:nvPr/>
        </p:nvSpPr>
        <p:spPr>
          <a:xfrm>
            <a:off x="8014648" y="4507909"/>
            <a:ext cx="685800" cy="323397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91000" y="1420503"/>
            <a:ext cx="838200" cy="2308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02758" y="2930855"/>
            <a:ext cx="838200" cy="29001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001000" y="3706503"/>
            <a:ext cx="685800" cy="33323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784607" y="4148919"/>
            <a:ext cx="686937" cy="3253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254052" y="6312087"/>
            <a:ext cx="838200" cy="3117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0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9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36729" y="1825625"/>
            <a:ext cx="6215066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8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Morula</a:t>
            </a:r>
            <a:r>
              <a:rPr lang="en-US" sz="8800" dirty="0" smtClean="0">
                <a:latin typeface="Calibri" panose="020F0502020204030204" pitchFamily="34" charset="0"/>
              </a:rPr>
              <a:t> (pre-embryo)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8800" b="1" u="sng" dirty="0">
                <a:latin typeface="Calibri" panose="020F0502020204030204" pitchFamily="34" charset="0"/>
              </a:rPr>
              <a:t>S</a:t>
            </a:r>
            <a:r>
              <a:rPr lang="en-US" sz="8800" b="1" u="sng" dirty="0" smtClean="0">
                <a:latin typeface="Calibri" panose="020F0502020204030204" pitchFamily="34" charset="0"/>
              </a:rPr>
              <a:t>olid</a:t>
            </a:r>
            <a:r>
              <a:rPr lang="en-US" sz="8800" dirty="0" smtClean="0">
                <a:latin typeface="Calibri" panose="020F0502020204030204" pitchFamily="34" charset="0"/>
              </a:rPr>
              <a:t> </a:t>
            </a:r>
            <a:r>
              <a:rPr lang="en-US" sz="8800" dirty="0">
                <a:latin typeface="Calibri" panose="020F0502020204030204" pitchFamily="34" charset="0"/>
              </a:rPr>
              <a:t>ball of </a:t>
            </a:r>
            <a:r>
              <a:rPr lang="en-US" sz="8800" dirty="0" smtClean="0">
                <a:latin typeface="Calibri" panose="020F0502020204030204" pitchFamily="34" charset="0"/>
              </a:rPr>
              <a:t>cells, “mulberry”</a:t>
            </a:r>
            <a:endParaRPr lang="en-US" sz="8800" dirty="0"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8800" b="1" dirty="0">
                <a:solidFill>
                  <a:srgbClr val="0070C0"/>
                </a:solidFill>
                <a:latin typeface="Calibri" panose="020F0502020204030204" pitchFamily="34" charset="0"/>
              </a:rPr>
              <a:t>Blastocyst </a:t>
            </a:r>
            <a:endParaRPr lang="en-US" sz="88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8800" b="1" u="sng" dirty="0" smtClean="0">
                <a:latin typeface="Calibri" panose="020F0502020204030204" pitchFamily="34" charset="0"/>
              </a:rPr>
              <a:t>Hollow</a:t>
            </a:r>
            <a:r>
              <a:rPr lang="en-US" sz="8800" dirty="0" smtClean="0">
                <a:latin typeface="Calibri" panose="020F0502020204030204" pitchFamily="34" charset="0"/>
              </a:rPr>
              <a:t> ball containing </a:t>
            </a:r>
            <a:r>
              <a:rPr lang="en-US" sz="8800" b="1" u="sng" dirty="0" smtClean="0">
                <a:latin typeface="Calibri" panose="020F0502020204030204" pitchFamily="34" charset="0"/>
              </a:rPr>
              <a:t>3 parts</a:t>
            </a:r>
            <a:r>
              <a:rPr lang="en-US" sz="8800" dirty="0" smtClean="0">
                <a:latin typeface="Calibri" panose="020F0502020204030204" pitchFamily="34" charset="0"/>
              </a:rPr>
              <a:t>.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1. Blastocoele</a:t>
            </a:r>
            <a:endParaRPr lang="en-US" sz="88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8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2. Trophoblast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8800" b="1" u="sng" dirty="0" smtClean="0">
                <a:latin typeface="Calibri" panose="020F0502020204030204" pitchFamily="34" charset="0"/>
              </a:rPr>
              <a:t>Outer layer </a:t>
            </a:r>
            <a:r>
              <a:rPr lang="en-US" sz="8800" dirty="0" smtClean="0">
                <a:latin typeface="Calibri" panose="020F0502020204030204" pitchFamily="34" charset="0"/>
              </a:rPr>
              <a:t>of cells.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8800" dirty="0" smtClean="0">
                <a:latin typeface="Calibri" panose="020F0502020204030204" pitchFamily="34" charset="0"/>
              </a:rPr>
              <a:t>Provides </a:t>
            </a:r>
            <a:r>
              <a:rPr lang="en-US" sz="8800" dirty="0">
                <a:latin typeface="Calibri" panose="020F0502020204030204" pitchFamily="34" charset="0"/>
              </a:rPr>
              <a:t>nutrients </a:t>
            </a:r>
            <a:r>
              <a:rPr lang="en-US" sz="8800" dirty="0" smtClean="0">
                <a:latin typeface="Calibri" panose="020F0502020204030204" pitchFamily="34" charset="0"/>
              </a:rPr>
              <a:t>to embryo.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8800" dirty="0" smtClean="0">
                <a:latin typeface="Calibri" panose="020F0502020204030204" pitchFamily="34" charset="0"/>
              </a:rPr>
              <a:t>Takes part in placental formation.</a:t>
            </a:r>
            <a:endParaRPr lang="en-US" sz="8800" dirty="0">
              <a:latin typeface="Calibri" panose="020F0502020204030204" pitchFamily="34" charset="0"/>
            </a:endParaRP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3. Inner </a:t>
            </a:r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cell mass </a:t>
            </a:r>
            <a:endParaRPr lang="en-US" sz="8800" b="1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8800" dirty="0">
                <a:latin typeface="Calibri" panose="020F0502020204030204" pitchFamily="34" charset="0"/>
              </a:rPr>
              <a:t>U</a:t>
            </a:r>
            <a:r>
              <a:rPr lang="en-US" sz="8800" dirty="0" smtClean="0">
                <a:latin typeface="Calibri" panose="020F0502020204030204" pitchFamily="34" charset="0"/>
              </a:rPr>
              <a:t>ltimately </a:t>
            </a:r>
            <a:r>
              <a:rPr lang="en-US" sz="8800" dirty="0">
                <a:latin typeface="Calibri" panose="020F0502020204030204" pitchFamily="34" charset="0"/>
              </a:rPr>
              <a:t>forms </a:t>
            </a:r>
            <a:r>
              <a:rPr lang="en-US" sz="8800" dirty="0" smtClean="0">
                <a:latin typeface="Calibri" panose="020F0502020204030204" pitchFamily="34" charset="0"/>
              </a:rPr>
              <a:t>embryo.</a:t>
            </a:r>
            <a:endParaRPr lang="en-US" sz="8800" dirty="0">
              <a:latin typeface="Calibri" panose="020F0502020204030204" pitchFamily="34" charset="0"/>
            </a:endParaRPr>
          </a:p>
          <a:p>
            <a:endParaRPr lang="en-US" sz="8800" dirty="0">
              <a:latin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23" y="859809"/>
            <a:ext cx="5581934" cy="5800298"/>
          </a:xfrm>
        </p:spPr>
      </p:pic>
      <p:sp>
        <p:nvSpPr>
          <p:cNvPr id="9" name="Rectangle 8"/>
          <p:cNvSpPr/>
          <p:nvPr/>
        </p:nvSpPr>
        <p:spPr>
          <a:xfrm>
            <a:off x="10102757" y="3193576"/>
            <a:ext cx="1074760" cy="45037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522424" y="6175606"/>
            <a:ext cx="917249" cy="3343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218667" y="5865130"/>
            <a:ext cx="884090" cy="392365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293827" y="4124987"/>
            <a:ext cx="829097" cy="37877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092252" y="5307846"/>
            <a:ext cx="1162905" cy="3923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Title 7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Day 3 to Blastocyst Formation</a:t>
            </a:r>
            <a:endParaRPr lang="en-US" sz="40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6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Stages in Implantation: Days 6 and 7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30752" y="1825625"/>
            <a:ext cx="6533866" cy="4351338"/>
          </a:xfrm>
        </p:spPr>
        <p:txBody>
          <a:bodyPr/>
          <a:lstStyle/>
          <a:p>
            <a:r>
              <a:rPr lang="en-US" sz="2200" b="1" u="sng" dirty="0" smtClean="0">
                <a:latin typeface="Calibri" panose="020F0502020204030204" pitchFamily="34" charset="0"/>
              </a:rPr>
              <a:t>Implantation</a:t>
            </a:r>
            <a:r>
              <a:rPr lang="en-US" sz="2200" dirty="0" smtClean="0">
                <a:latin typeface="Calibri" panose="020F0502020204030204" pitchFamily="34" charset="0"/>
              </a:rPr>
              <a:t> occurs </a:t>
            </a:r>
            <a:r>
              <a:rPr lang="en-US" sz="2200" b="1" u="sng" dirty="0">
                <a:latin typeface="Calibri" panose="020F0502020204030204" pitchFamily="34" charset="0"/>
              </a:rPr>
              <a:t>seven days </a:t>
            </a:r>
            <a:r>
              <a:rPr lang="en-US" sz="2200" dirty="0">
                <a:latin typeface="Calibri" panose="020F0502020204030204" pitchFamily="34" charset="0"/>
              </a:rPr>
              <a:t>after </a:t>
            </a:r>
            <a:r>
              <a:rPr lang="en-US" sz="2200" dirty="0" smtClean="0">
                <a:latin typeface="Calibri" panose="020F0502020204030204" pitchFamily="34" charset="0"/>
              </a:rPr>
              <a:t>fertilization.</a:t>
            </a:r>
            <a:endParaRPr lang="en-US" sz="2200" dirty="0">
              <a:latin typeface="Calibri" panose="020F0502020204030204" pitchFamily="34" charset="0"/>
            </a:endParaRPr>
          </a:p>
          <a:p>
            <a:r>
              <a:rPr lang="en-US" sz="2200" b="1" dirty="0">
                <a:latin typeface="Calibri" panose="020F0502020204030204" pitchFamily="34" charset="0"/>
              </a:rPr>
              <a:t>Blastocyst</a:t>
            </a:r>
            <a:r>
              <a:rPr lang="en-US" sz="2200" dirty="0">
                <a:latin typeface="Calibri" panose="020F0502020204030204" pitchFamily="34" charset="0"/>
              </a:rPr>
              <a:t> attaches to </a:t>
            </a:r>
            <a:r>
              <a:rPr lang="en-US" sz="2200" dirty="0" smtClean="0">
                <a:latin typeface="Calibri" panose="020F0502020204030204" pitchFamily="34" charset="0"/>
              </a:rPr>
              <a:t>endometrium.</a:t>
            </a:r>
          </a:p>
          <a:p>
            <a:r>
              <a:rPr lang="en-US" sz="2200" b="1" dirty="0">
                <a:latin typeface="Calibri" panose="020F0502020204030204" pitchFamily="34" charset="0"/>
              </a:rPr>
              <a:t>Trophoblast </a:t>
            </a:r>
            <a:r>
              <a:rPr lang="en-US" sz="2200" dirty="0">
                <a:latin typeface="Calibri" panose="020F0502020204030204" pitchFamily="34" charset="0"/>
              </a:rPr>
              <a:t>will adhere to the </a:t>
            </a:r>
            <a:r>
              <a:rPr lang="en-US" sz="2200" dirty="0" smtClean="0">
                <a:latin typeface="Calibri" panose="020F0502020204030204" pitchFamily="34" charset="0"/>
              </a:rPr>
              <a:t>endometrium.</a:t>
            </a:r>
            <a:endParaRPr lang="en-US" sz="2200" dirty="0">
              <a:latin typeface="Calibri" panose="020F0502020204030204" pitchFamily="34" charset="0"/>
            </a:endParaRPr>
          </a:p>
          <a:p>
            <a:r>
              <a:rPr lang="en-US" sz="2200" b="1" dirty="0">
                <a:latin typeface="Calibri" panose="020F0502020204030204" pitchFamily="34" charset="0"/>
              </a:rPr>
              <a:t>Inner cell mass </a:t>
            </a:r>
            <a:r>
              <a:rPr lang="en-US" sz="2200" dirty="0">
                <a:latin typeface="Calibri" panose="020F0502020204030204" pitchFamily="34" charset="0"/>
              </a:rPr>
              <a:t>side facing the uterine </a:t>
            </a:r>
            <a:r>
              <a:rPr lang="en-US" sz="2200" dirty="0" smtClean="0">
                <a:latin typeface="Calibri" panose="020F0502020204030204" pitchFamily="34" charset="0"/>
              </a:rPr>
              <a:t>wall.</a:t>
            </a:r>
            <a:endParaRPr lang="en-US" sz="22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4" y="1690688"/>
            <a:ext cx="5181600" cy="4904632"/>
          </a:xfrm>
        </p:spPr>
      </p:pic>
      <p:sp>
        <p:nvSpPr>
          <p:cNvPr id="12" name="Flowchart: Sequential Access Storage 11"/>
          <p:cNvSpPr/>
          <p:nvPr/>
        </p:nvSpPr>
        <p:spPr>
          <a:xfrm>
            <a:off x="383156" y="3967752"/>
            <a:ext cx="1752600" cy="1179944"/>
          </a:xfrm>
          <a:prstGeom prst="flowChartMagneticTap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73889" y="4070478"/>
            <a:ext cx="1447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 smtClean="0">
                <a:latin typeface="Calibri" panose="020F0502020204030204" pitchFamily="34" charset="0"/>
              </a:rPr>
              <a:t>Uterine glands secrete </a:t>
            </a:r>
            <a:r>
              <a:rPr lang="en-US" altLang="en-US" sz="1600" b="1" dirty="0">
                <a:latin typeface="Calibri" panose="020F0502020204030204" pitchFamily="34" charset="0"/>
              </a:rPr>
              <a:t>glycogen-rich fluid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libri Light" panose="020F0302020204030204" pitchFamily="34" charset="0"/>
              </a:rPr>
              <a:t>Stages in Implantation: Days 8</a:t>
            </a:r>
            <a:r>
              <a:rPr lang="en-US" sz="4000" dirty="0" smtClean="0">
                <a:latin typeface="Calibri Light" panose="020F0302020204030204" pitchFamily="34" charset="0"/>
              </a:rPr>
              <a:t> </a:t>
            </a:r>
            <a:r>
              <a:rPr lang="en-US" sz="4000" dirty="0">
                <a:latin typeface="Calibri Light" panose="020F0302020204030204" pitchFamily="34" charset="0"/>
              </a:rPr>
              <a:t>and </a:t>
            </a:r>
            <a:r>
              <a:rPr lang="en-US" sz="4000" dirty="0" smtClean="0">
                <a:latin typeface="Calibri Light" panose="020F0302020204030204" pitchFamily="34" charset="0"/>
              </a:rPr>
              <a:t>9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95" y="1351128"/>
            <a:ext cx="5181600" cy="5172502"/>
          </a:xfrm>
        </p:spPr>
      </p:pic>
      <p:sp>
        <p:nvSpPr>
          <p:cNvPr id="4" name="Rectangle 3"/>
          <p:cNvSpPr/>
          <p:nvPr/>
        </p:nvSpPr>
        <p:spPr>
          <a:xfrm>
            <a:off x="6141492" y="1351128"/>
            <a:ext cx="1733265" cy="2891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716444"/>
            <a:ext cx="7387989" cy="38108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Trophoblast cells </a:t>
            </a:r>
            <a:r>
              <a:rPr lang="en-US" sz="2200" dirty="0" smtClean="0">
                <a:latin typeface="Calibri" panose="020F0502020204030204" pitchFamily="34" charset="0"/>
              </a:rPr>
              <a:t>proliferate forms 2 layers.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Syncytiotrophoblast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Perimeter touching endometrium.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Cytotrophoblast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Interior of trophoblast retaining cell boundaries.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Creates</a:t>
            </a:r>
            <a:r>
              <a:rPr lang="en-US" sz="2200" b="1" dirty="0" smtClean="0">
                <a:latin typeface="Calibri" panose="020F0502020204030204" pitchFamily="34" charset="0"/>
              </a:rPr>
              <a:t> syncytium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Syncytiotrophoblast</a:t>
            </a:r>
            <a:r>
              <a:rPr lang="en-US" sz="2200" dirty="0" smtClean="0">
                <a:latin typeface="Calibri" panose="020F0502020204030204" pitchFamily="34" charset="0"/>
              </a:rPr>
              <a:t> erodes path.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b="1" dirty="0" smtClean="0">
                <a:latin typeface="Calibri" panose="020F0502020204030204" pitchFamily="34" charset="0"/>
              </a:rPr>
              <a:t>Hyaluronidase </a:t>
            </a:r>
            <a:r>
              <a:rPr lang="en-US" sz="2200" dirty="0" smtClean="0">
                <a:latin typeface="Calibri" panose="020F0502020204030204" pitchFamily="34" charset="0"/>
              </a:rPr>
              <a:t>enzyme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Ectopic pregnancy (aka tubal pregnancy)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endParaRPr lang="en-US" dirty="0" smtClean="0"/>
          </a:p>
          <a:p>
            <a:pPr marL="457200" lvl="1" indent="0">
              <a:buNone/>
            </a:pPr>
            <a:r>
              <a:rPr lang="en-US" sz="2200" dirty="0">
                <a:hlinkClick r:id="rId4"/>
              </a:rPr>
              <a:t>https://www.youtube.com/watch?v=bIdJOiXpp9g</a:t>
            </a:r>
            <a:endParaRPr lang="en-US" sz="2200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96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Amniotic Cavity and Yolk Sac Formation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pic>
        <p:nvPicPr>
          <p:cNvPr id="9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185" y="1998252"/>
            <a:ext cx="8546592" cy="35966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16155" y="1759903"/>
            <a:ext cx="4039738" cy="2525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688609" y="4285255"/>
            <a:ext cx="2988860" cy="2068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idx="1"/>
          </p:nvPr>
        </p:nvSpPr>
        <p:spPr>
          <a:xfrm>
            <a:off x="401470" y="2278523"/>
            <a:ext cx="11008057" cy="43269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Implanted blastocyst covered by endometrial cells.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Chorionic villi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Extend into maternal blood filled lacunae.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Inner 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cell </a:t>
            </a:r>
            <a:r>
              <a:rPr lang="en-US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mass </a:t>
            </a:r>
            <a:r>
              <a:rPr lang="en-US" sz="2200" dirty="0" smtClean="0">
                <a:latin typeface="Calibri" panose="020F0502020204030204" pitchFamily="34" charset="0"/>
              </a:rPr>
              <a:t>(ICM)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Organizes to become </a:t>
            </a:r>
            <a:r>
              <a:rPr lang="en-US" sz="2200" b="1" dirty="0" smtClean="0">
                <a:latin typeface="Calibri" panose="020F0502020204030204" pitchFamily="34" charset="0"/>
              </a:rPr>
              <a:t>embryonic disc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b="1" dirty="0" smtClean="0">
                <a:latin typeface="Calibri" panose="020F0502020204030204" pitchFamily="34" charset="0"/>
              </a:rPr>
              <a:t>Ectoderm layer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Calibri" panose="020F0502020204030204" pitchFamily="34" charset="0"/>
              </a:rPr>
              <a:t>Forms </a:t>
            </a:r>
            <a:r>
              <a:rPr lang="en-US" sz="2200" b="1" dirty="0" smtClean="0">
                <a:latin typeface="Calibri" panose="020F0502020204030204" pitchFamily="34" charset="0"/>
              </a:rPr>
              <a:t>amniotic cavity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b="1" dirty="0" smtClean="0">
                <a:latin typeface="Calibri" panose="020F0502020204030204" pitchFamily="34" charset="0"/>
              </a:rPr>
              <a:t>Endoderm layer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Calibri" panose="020F0502020204030204" pitchFamily="34" charset="0"/>
              </a:rPr>
              <a:t>Forms </a:t>
            </a:r>
            <a:r>
              <a:rPr lang="en-US" sz="2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yolk sac</a:t>
            </a:r>
            <a:r>
              <a:rPr lang="en-US" sz="22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endParaRPr lang="en-US" sz="2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Amnion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Cushions developing </a:t>
            </a:r>
            <a:r>
              <a:rPr lang="en-US" sz="2200" dirty="0">
                <a:latin typeface="Calibri" panose="020F0502020204030204" pitchFamily="34" charset="0"/>
              </a:rPr>
              <a:t>embryo and </a:t>
            </a:r>
            <a:r>
              <a:rPr lang="en-US" sz="2200" dirty="0" smtClean="0">
                <a:latin typeface="Calibri" panose="020F0502020204030204" pitchFamily="34" charset="0"/>
              </a:rPr>
              <a:t>fetus.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Yolk sac </a:t>
            </a:r>
            <a:r>
              <a:rPr lang="en-US" sz="2200" dirty="0" smtClean="0">
                <a:latin typeface="Calibri" panose="020F0502020204030204" pitchFamily="34" charset="0"/>
              </a:rPr>
              <a:t>primary nutrient source ICM.</a:t>
            </a:r>
            <a:endParaRPr lang="en-US" sz="2200" dirty="0"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8360394" y="3152635"/>
            <a:ext cx="810903" cy="1173564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861108" y="3261817"/>
            <a:ext cx="499285" cy="9144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3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7139"/>
            <a:ext cx="12192000" cy="1325563"/>
          </a:xfrm>
          <a:noFill/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/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b="1" u="sng" dirty="0" smtClean="0">
                <a:latin typeface="Calibri Light" panose="020F0302020204030204" pitchFamily="34" charset="0"/>
              </a:rPr>
              <a:t>Gastrulation</a:t>
            </a:r>
            <a:r>
              <a:rPr lang="en-US" dirty="0" smtClean="0">
                <a:latin typeface="Calibri Light" panose="020F0302020204030204" pitchFamily="34" charset="0"/>
              </a:rPr>
              <a:t>:</a:t>
            </a:r>
            <a:r>
              <a:rPr lang="en-US" dirty="0">
                <a:latin typeface="Calibri Light" panose="020F0302020204030204" pitchFamily="34" charset="0"/>
              </a:rPr>
              <a:t> </a:t>
            </a:r>
            <a:r>
              <a:rPr lang="en-US" dirty="0" smtClean="0">
                <a:latin typeface="Calibri Light" panose="020F0302020204030204" pitchFamily="34" charset="0"/>
                <a:cs typeface="Arial" charset="0"/>
              </a:rPr>
              <a:t>Migration </a:t>
            </a:r>
            <a:r>
              <a:rPr lang="en-US" dirty="0">
                <a:latin typeface="Calibri Light" panose="020F0302020204030204" pitchFamily="34" charset="0"/>
                <a:cs typeface="Arial" charset="0"/>
              </a:rPr>
              <a:t>of cell to interior </a:t>
            </a:r>
            <a:r>
              <a:rPr lang="en-US" dirty="0">
                <a:latin typeface="Calibri Light" panose="020F0302020204030204" pitchFamily="34" charset="0"/>
              </a:rPr>
              <a:t>forming layer between ectoderm and </a:t>
            </a:r>
            <a:r>
              <a:rPr lang="en-US" dirty="0" smtClean="0">
                <a:latin typeface="Calibri Light" panose="020F0302020204030204" pitchFamily="34" charset="0"/>
              </a:rPr>
              <a:t>endoderm.</a:t>
            </a:r>
            <a:r>
              <a:rPr lang="en-US" dirty="0">
                <a:latin typeface="Calibri" panose="020F0502020204030204" pitchFamily="34" charset="0"/>
                <a:cs typeface="Arial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Arial" charset="0"/>
              </a:rPr>
            </a:b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72" y="1931701"/>
            <a:ext cx="8546592" cy="4537337"/>
          </a:xfrm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-600075" y="27860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099344" y="4544704"/>
            <a:ext cx="992188" cy="32754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072049" y="3833098"/>
            <a:ext cx="1060427" cy="3421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68773" y="2389164"/>
            <a:ext cx="4905233" cy="3932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4027" y="2470243"/>
            <a:ext cx="6140391" cy="34163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latin typeface="Calibri" panose="020F0502020204030204" pitchFamily="34" charset="0"/>
                <a:cs typeface="Arial" charset="0"/>
              </a:rPr>
              <a:t>Creates 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primitive 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streak</a:t>
            </a:r>
            <a:r>
              <a:rPr lang="en-US" sz="2200" dirty="0" smtClean="0">
                <a:latin typeface="Calibri" panose="020F0502020204030204" pitchFamily="34" charset="0"/>
                <a:cs typeface="Arial" charset="0"/>
              </a:rPr>
              <a:t>.</a:t>
            </a:r>
            <a:endParaRPr lang="en-US" sz="22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marL="800100" lvl="1" indent="-342900">
              <a:buFont typeface="Calibri" panose="020F0502020204030204" pitchFamily="34" charset="0"/>
              <a:buChar char="−"/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Raised </a:t>
            </a:r>
            <a:r>
              <a:rPr lang="en-US" sz="2200" dirty="0">
                <a:latin typeface="Calibri" panose="020F0502020204030204" pitchFamily="34" charset="0"/>
              </a:rPr>
              <a:t>dorsal groove </a:t>
            </a:r>
            <a:r>
              <a:rPr lang="en-US" sz="2200" dirty="0" smtClean="0">
                <a:latin typeface="Calibri" panose="020F0502020204030204" pitchFamily="34" charset="0"/>
              </a:rPr>
              <a:t>establishes </a:t>
            </a:r>
            <a:r>
              <a:rPr lang="en-US" sz="2200" dirty="0">
                <a:latin typeface="Calibri" panose="020F0502020204030204" pitchFamily="34" charset="0"/>
              </a:rPr>
              <a:t>longitudinal axis of </a:t>
            </a:r>
            <a:r>
              <a:rPr lang="en-US" sz="2200" dirty="0" smtClean="0">
                <a:latin typeface="Calibri" panose="020F0502020204030204" pitchFamily="34" charset="0"/>
              </a:rPr>
              <a:t>embryo.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Arial" charset="0"/>
              </a:rPr>
              <a:t>Results in formation of </a:t>
            </a:r>
            <a:r>
              <a:rPr lang="en-US" sz="2200" dirty="0" smtClean="0">
                <a:latin typeface="Calibri" panose="020F0502020204030204" pitchFamily="34" charset="0"/>
                <a:cs typeface="Arial" charset="0"/>
              </a:rPr>
              <a:t>3rd </a:t>
            </a:r>
            <a:r>
              <a:rPr lang="en-US" sz="2200" dirty="0">
                <a:latin typeface="Calibri" panose="020F0502020204030204" pitchFamily="34" charset="0"/>
                <a:cs typeface="Arial" charset="0"/>
              </a:rPr>
              <a:t>germ </a:t>
            </a:r>
            <a:r>
              <a:rPr lang="en-US" sz="2200" dirty="0" smtClean="0">
                <a:latin typeface="Calibri" panose="020F0502020204030204" pitchFamily="34" charset="0"/>
                <a:cs typeface="Arial" charset="0"/>
              </a:rPr>
              <a:t>layer.</a:t>
            </a:r>
            <a:endParaRPr lang="en-US" sz="2200" dirty="0">
              <a:latin typeface="Calibri" panose="020F0502020204030204" pitchFamily="34" charset="0"/>
              <a:cs typeface="Arial" charset="0"/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b="1" dirty="0">
                <a:solidFill>
                  <a:srgbClr val="7030A0"/>
                </a:solidFill>
                <a:latin typeface="Calibri" panose="020F0502020204030204" pitchFamily="34" charset="0"/>
                <a:cs typeface="Arial" charset="0"/>
              </a:rPr>
              <a:t>Endoderm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Mesoderm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b="1" dirty="0" smtClean="0">
                <a:solidFill>
                  <a:srgbClr val="0070C0"/>
                </a:solidFill>
                <a:latin typeface="Calibri" panose="020F0502020204030204" pitchFamily="34" charset="0"/>
                <a:cs typeface="Arial" charset="0"/>
              </a:rPr>
              <a:t>Ectoderm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latin typeface="Calibri" panose="020F0502020204030204" pitchFamily="34" charset="0"/>
              </a:rPr>
              <a:t>Gastrulation</a:t>
            </a:r>
            <a:r>
              <a:rPr lang="en-US" sz="2200" dirty="0">
                <a:latin typeface="Calibri" panose="020F0502020204030204" pitchFamily="34" charset="0"/>
              </a:rPr>
              <a:t> sets the stage for </a:t>
            </a:r>
            <a:r>
              <a:rPr lang="en-US" sz="2200" b="1" dirty="0" smtClean="0">
                <a:latin typeface="Calibri" panose="020F0502020204030204" pitchFamily="34" charset="0"/>
              </a:rPr>
              <a:t>organogenesis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u="sng" dirty="0">
                <a:hlinkClick r:id="rId4"/>
              </a:rPr>
              <a:t>https://www.youtube.com/watch?v=3AOoikTEfeo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74006" y="4211198"/>
            <a:ext cx="957066" cy="53822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894390" y="3234872"/>
            <a:ext cx="1060427" cy="3421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72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58" y="347472"/>
            <a:ext cx="9960483" cy="61295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459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0" y="280747"/>
            <a:ext cx="10529190" cy="657725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6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dirty="0" smtClean="0">
                <a:latin typeface="Calibri Light" panose="020F0302020204030204" pitchFamily="34" charset="0"/>
              </a:rPr>
              <a:t>Spermatogenesis Involves: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Mitosis, Meiosis and Spermiogenesis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3489" y="1825625"/>
            <a:ext cx="7905022" cy="43513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30811" y="6250672"/>
            <a:ext cx="35015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Calibri" panose="020F0502020204030204" pitchFamily="34" charset="0"/>
                <a:hlinkClick r:id="rId4"/>
              </a:rPr>
              <a:t>Video on spermatogenesis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374CCE9-B72C-491B-9A79-965855AA2781}" type="slidenum">
              <a:rPr lang="en-US" altLang="en-US" sz="1400">
                <a:solidFill>
                  <a:schemeClr val="folHlink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solidFill>
                <a:schemeClr val="folHlink"/>
              </a:solidFill>
            </a:endParaRPr>
          </a:p>
        </p:txBody>
      </p:sp>
      <p:sp>
        <p:nvSpPr>
          <p:cNvPr id="5120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Primary Germ Layers</a:t>
            </a:r>
          </a:p>
        </p:txBody>
      </p:sp>
      <p:sp>
        <p:nvSpPr>
          <p:cNvPr id="5120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1701800"/>
            <a:ext cx="7848600" cy="5156200"/>
          </a:xfrm>
        </p:spPr>
        <p:txBody>
          <a:bodyPr>
            <a:normAutofit lnSpcReduction="10000"/>
          </a:bodyPr>
          <a:lstStyle/>
          <a:p>
            <a:r>
              <a:rPr lang="en-US" altLang="en-US" sz="2800" b="1" u="sng" dirty="0"/>
              <a:t>Serve as primitive tissues from which all body organs will be derived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solidFill>
                  <a:srgbClr val="FF0000"/>
                </a:solidFill>
              </a:rPr>
              <a:t>Endoderm</a:t>
            </a:r>
            <a:r>
              <a:rPr lang="en-US" altLang="en-US" sz="2800" dirty="0"/>
              <a:t>:</a:t>
            </a:r>
          </a:p>
          <a:p>
            <a:pPr lvl="1"/>
            <a:r>
              <a:rPr lang="en-US" altLang="en-US" sz="2400" dirty="0"/>
              <a:t>Epithelial lining of GI &amp; lower respiratory tract</a:t>
            </a:r>
          </a:p>
          <a:p>
            <a:pPr lvl="1"/>
            <a:r>
              <a:rPr lang="en-US" altLang="en-US" sz="2400" dirty="0"/>
              <a:t>All ducts entering the GI </a:t>
            </a:r>
            <a:r>
              <a:rPr lang="en-US" altLang="en-US" sz="2400" dirty="0" smtClean="0"/>
              <a:t>tract</a:t>
            </a:r>
          </a:p>
          <a:p>
            <a:pPr lvl="1"/>
            <a:r>
              <a:rPr lang="en-US" altLang="en-US" sz="2400" dirty="0" smtClean="0"/>
              <a:t>Lung, Liver, Pancreas</a:t>
            </a:r>
            <a:endParaRPr lang="en-US" altLang="en-US" sz="2400" dirty="0"/>
          </a:p>
          <a:p>
            <a:pPr lvl="1"/>
            <a:r>
              <a:rPr lang="en-US" altLang="en-US" sz="2400" dirty="0"/>
              <a:t>Urinary bladder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solidFill>
                  <a:srgbClr val="FF0000"/>
                </a:solidFill>
              </a:rPr>
              <a:t>Ectoderm:</a:t>
            </a:r>
          </a:p>
          <a:p>
            <a:pPr lvl="1"/>
            <a:r>
              <a:rPr lang="en-US" altLang="en-US" sz="2400" dirty="0"/>
              <a:t>Brain &amp; Nervous system</a:t>
            </a:r>
          </a:p>
          <a:p>
            <a:pPr lvl="1"/>
            <a:r>
              <a:rPr lang="en-US" altLang="en-US" sz="2400" dirty="0"/>
              <a:t>Epidermis</a:t>
            </a:r>
          </a:p>
          <a:p>
            <a:pPr lvl="1"/>
            <a:r>
              <a:rPr lang="en-US" altLang="en-US" sz="2400" dirty="0"/>
              <a:t>Lining of mouth, and anus</a:t>
            </a:r>
          </a:p>
          <a:p>
            <a:pPr lvl="1"/>
            <a:r>
              <a:rPr lang="en-US" altLang="en-US" sz="2400" dirty="0"/>
              <a:t>Sense organs such as eyes</a:t>
            </a:r>
          </a:p>
        </p:txBody>
      </p:sp>
    </p:spTree>
    <p:extLst>
      <p:ext uri="{BB962C8B-B14F-4D97-AF65-F5344CB8AC3E}">
        <p14:creationId xmlns:p14="http://schemas.microsoft.com/office/powerpoint/2010/main" val="6138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C0E99ED-2F59-4B7A-BB61-3B2BD82E195B}" type="slidenum">
              <a:rPr lang="en-US" altLang="en-US" sz="1400">
                <a:solidFill>
                  <a:schemeClr val="folHlink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solidFill>
                <a:schemeClr val="folHlink"/>
              </a:solidFill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Primary Germ Layers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701800"/>
            <a:ext cx="7772400" cy="477520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altLang="en-US" sz="2800" dirty="0" smtClean="0">
                <a:solidFill>
                  <a:srgbClr val="FF0000"/>
                </a:solidFill>
              </a:rPr>
              <a:t>Mesoderm:</a:t>
            </a:r>
          </a:p>
          <a:p>
            <a:pPr lvl="1"/>
            <a:r>
              <a:rPr lang="en-US" altLang="en-US" sz="2400" dirty="0" smtClean="0"/>
              <a:t>Muscle</a:t>
            </a:r>
          </a:p>
          <a:p>
            <a:pPr lvl="1"/>
            <a:r>
              <a:rPr lang="en-US" altLang="en-US" sz="2400" dirty="0" smtClean="0"/>
              <a:t>Bone</a:t>
            </a:r>
          </a:p>
          <a:p>
            <a:pPr lvl="1"/>
            <a:r>
              <a:rPr lang="en-US" altLang="en-US" sz="2400" dirty="0" smtClean="0"/>
              <a:t>Cartilage</a:t>
            </a:r>
          </a:p>
          <a:p>
            <a:pPr lvl="1"/>
            <a:r>
              <a:rPr lang="en-US" altLang="en-US" sz="2400" dirty="0" smtClean="0"/>
              <a:t>Cardiovascular</a:t>
            </a:r>
          </a:p>
          <a:p>
            <a:pPr lvl="1"/>
            <a:r>
              <a:rPr lang="en-US" altLang="en-US" sz="2400" dirty="0" smtClean="0"/>
              <a:t>Dermis and hypodermis</a:t>
            </a:r>
          </a:p>
          <a:p>
            <a:pPr lvl="1"/>
            <a:r>
              <a:rPr lang="en-US" altLang="en-US" sz="2400" dirty="0" smtClean="0"/>
              <a:t>Kidneys, </a:t>
            </a:r>
          </a:p>
          <a:p>
            <a:pPr lvl="1"/>
            <a:r>
              <a:rPr lang="en-US" altLang="en-US" sz="2400" dirty="0" smtClean="0"/>
              <a:t>ovaries, testes</a:t>
            </a:r>
          </a:p>
          <a:p>
            <a:pPr lvl="1"/>
            <a:r>
              <a:rPr lang="en-US" altLang="en-US" sz="2400" dirty="0" smtClean="0"/>
              <a:t>Lining of body cavities</a:t>
            </a:r>
          </a:p>
        </p:txBody>
      </p:sp>
    </p:spTree>
    <p:extLst>
      <p:ext uri="{BB962C8B-B14F-4D97-AF65-F5344CB8AC3E}">
        <p14:creationId xmlns:p14="http://schemas.microsoft.com/office/powerpoint/2010/main" val="203737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Formation of Extraembryonic Membranes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97" y="1419367"/>
            <a:ext cx="5849209" cy="5220264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400807" y="1975748"/>
            <a:ext cx="5662677" cy="43295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b="1" dirty="0" smtClean="0">
                <a:latin typeface="Calibri" panose="020F0502020204030204" pitchFamily="34" charset="0"/>
              </a:rPr>
              <a:t>Yolk sac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Blood cell formation.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b="1" dirty="0" smtClean="0">
                <a:latin typeface="Calibri" panose="020F0502020204030204" pitchFamily="34" charset="0"/>
              </a:rPr>
              <a:t>Amnion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Contains amniotic fluid.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b="1" dirty="0" smtClean="0">
                <a:latin typeface="Calibri" panose="020F0502020204030204" pitchFamily="34" charset="0"/>
              </a:rPr>
              <a:t>Allantois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Gives rise to urinary bladder.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b="1" dirty="0" smtClean="0">
                <a:latin typeface="Calibri" panose="020F0502020204030204" pitchFamily="34" charset="0"/>
              </a:rPr>
              <a:t>Chorion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Transit system for blood and nutrients.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b="1" dirty="0" smtClean="0">
                <a:latin typeface="Calibri" panose="020F0502020204030204" pitchFamily="34" charset="0"/>
              </a:rPr>
              <a:t>Chorionic villi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Becomes placenta.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6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Placentation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75" y="1825625"/>
            <a:ext cx="8980226" cy="4738948"/>
          </a:xfrm>
        </p:spPr>
      </p:pic>
      <p:sp>
        <p:nvSpPr>
          <p:cNvPr id="8" name="Rectangle 7"/>
          <p:cNvSpPr/>
          <p:nvPr/>
        </p:nvSpPr>
        <p:spPr>
          <a:xfrm>
            <a:off x="1246494" y="1415530"/>
            <a:ext cx="37758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 stalk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Yolk stalk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Decidua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capsularis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Decidua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basalis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Decidua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parietalis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Umbilical cord</a:t>
            </a: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34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7820" y="365125"/>
            <a:ext cx="10515600" cy="1325563"/>
          </a:xfrm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Placenta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6879" y="1825625"/>
            <a:ext cx="6749955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Chorion</a:t>
            </a:r>
            <a:r>
              <a:rPr lang="en-US" sz="2200" dirty="0">
                <a:latin typeface="Calibri" panose="020F0502020204030204" pitchFamily="34" charset="0"/>
              </a:rPr>
              <a:t> of embryo and </a:t>
            </a:r>
            <a:r>
              <a:rPr lang="en-US" sz="2200" b="1" dirty="0">
                <a:latin typeface="Calibri" panose="020F0502020204030204" pitchFamily="34" charset="0"/>
              </a:rPr>
              <a:t>stratum functionalis </a:t>
            </a:r>
            <a:r>
              <a:rPr lang="en-US" sz="2200" dirty="0">
                <a:latin typeface="Calibri" panose="020F0502020204030204" pitchFamily="34" charset="0"/>
              </a:rPr>
              <a:t>layer of </a:t>
            </a:r>
            <a:r>
              <a:rPr lang="en-US" sz="2200" dirty="0" smtClean="0">
                <a:latin typeface="Calibri" panose="020F0502020204030204" pitchFamily="34" charset="0"/>
              </a:rPr>
              <a:t>uterus.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Fully f</a:t>
            </a:r>
            <a:r>
              <a:rPr lang="en-US" sz="2200" b="1" dirty="0" smtClean="0">
                <a:latin typeface="Calibri" panose="020F0502020204030204" pitchFamily="34" charset="0"/>
              </a:rPr>
              <a:t>unctional </a:t>
            </a:r>
            <a:r>
              <a:rPr lang="en-US" sz="2200" b="1" dirty="0">
                <a:latin typeface="Calibri" panose="020F0502020204030204" pitchFamily="34" charset="0"/>
              </a:rPr>
              <a:t>by </a:t>
            </a:r>
            <a:r>
              <a:rPr lang="en-US" sz="2200" b="1" u="sng" dirty="0">
                <a:latin typeface="Calibri" panose="020F0502020204030204" pitchFamily="34" charset="0"/>
              </a:rPr>
              <a:t>3</a:t>
            </a:r>
            <a:r>
              <a:rPr lang="en-US" sz="2200" b="1" u="sng" baseline="30000" dirty="0">
                <a:latin typeface="Calibri" panose="020F0502020204030204" pitchFamily="34" charset="0"/>
              </a:rPr>
              <a:t>rd</a:t>
            </a:r>
            <a:r>
              <a:rPr lang="en-US" sz="2200" b="1" u="sng" dirty="0">
                <a:latin typeface="Calibri" panose="020F0502020204030204" pitchFamily="34" charset="0"/>
              </a:rPr>
              <a:t> month </a:t>
            </a:r>
            <a:r>
              <a:rPr lang="en-US" sz="2200" b="1" dirty="0">
                <a:latin typeface="Calibri" panose="020F0502020204030204" pitchFamily="34" charset="0"/>
              </a:rPr>
              <a:t>of </a:t>
            </a:r>
            <a:r>
              <a:rPr lang="en-US" sz="2200" b="1" dirty="0" smtClean="0">
                <a:latin typeface="Calibri" panose="020F0502020204030204" pitchFamily="34" charset="0"/>
              </a:rPr>
              <a:t>pregnancy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No union of maternal/fetal </a:t>
            </a:r>
            <a:r>
              <a:rPr lang="en-US" sz="2200" dirty="0">
                <a:latin typeface="Calibri" panose="020F0502020204030204" pitchFamily="34" charset="0"/>
              </a:rPr>
              <a:t>blood </a:t>
            </a:r>
            <a:r>
              <a:rPr lang="en-US" sz="2200" dirty="0" smtClean="0">
                <a:latin typeface="Calibri" panose="020F0502020204030204" pitchFamily="34" charset="0"/>
              </a:rPr>
              <a:t>vessels.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u="sng" dirty="0" smtClean="0">
                <a:latin typeface="Calibri" panose="020F0502020204030204" pitchFamily="34" charset="0"/>
              </a:rPr>
              <a:t>Blood </a:t>
            </a:r>
            <a:r>
              <a:rPr lang="en-US" sz="2200" u="sng" dirty="0">
                <a:latin typeface="Calibri" panose="020F0502020204030204" pitchFamily="34" charset="0"/>
              </a:rPr>
              <a:t>does not </a:t>
            </a:r>
            <a:r>
              <a:rPr lang="en-US" sz="2200" u="sng" dirty="0" smtClean="0">
                <a:latin typeface="Calibri" panose="020F0502020204030204" pitchFamily="34" charset="0"/>
              </a:rPr>
              <a:t>mix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Calibri" panose="020F0502020204030204" pitchFamily="34" charset="0"/>
              </a:rPr>
              <a:t>Diffusion of O2, nutrients, wastes, stores </a:t>
            </a:r>
            <a:r>
              <a:rPr lang="en-US" sz="2200" dirty="0" smtClean="0">
                <a:latin typeface="Calibri" panose="020F0502020204030204" pitchFamily="34" charset="0"/>
              </a:rPr>
              <a:t>nutrients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Calibri" panose="020F0502020204030204" pitchFamily="34" charset="0"/>
              </a:rPr>
              <a:t>P</a:t>
            </a:r>
            <a:r>
              <a:rPr lang="en-US" sz="2200" dirty="0" smtClean="0">
                <a:latin typeface="Calibri" panose="020F0502020204030204" pitchFamily="34" charset="0"/>
              </a:rPr>
              <a:t>roduces </a:t>
            </a:r>
            <a:r>
              <a:rPr lang="en-US" sz="2200" dirty="0" smtClean="0">
                <a:latin typeface="Calibri" panose="020F0502020204030204" pitchFamily="34" charset="0"/>
              </a:rPr>
              <a:t>hormones.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Calibri" panose="020F0502020204030204" pitchFamily="34" charset="0"/>
              </a:rPr>
              <a:t>Barrier to microorganisms, except some </a:t>
            </a:r>
            <a:r>
              <a:rPr lang="en-US" sz="2200" dirty="0" smtClean="0">
                <a:latin typeface="Calibri" panose="020F0502020204030204" pitchFamily="34" charset="0"/>
              </a:rPr>
              <a:t>viruses.</a:t>
            </a:r>
            <a:endParaRPr lang="en-US" sz="2200" dirty="0"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17" y="365126"/>
            <a:ext cx="4955997" cy="614485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12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Fetal Circulation</a:t>
            </a:r>
          </a:p>
        </p:txBody>
      </p:sp>
      <p:sp>
        <p:nvSpPr>
          <p:cNvPr id="105475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800352"/>
            <a:ext cx="5384800" cy="4718304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Lungs are non-functional.</a:t>
            </a: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Oxygen and nutrients move from…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M</a:t>
            </a:r>
            <a:r>
              <a:rPr lang="en-US" altLang="en-US" sz="2200" dirty="0" smtClean="0">
                <a:latin typeface="Calibri" panose="020F0502020204030204" pitchFamily="34" charset="0"/>
              </a:rPr>
              <a:t>aternal side of placenta.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To fetal bloodstream.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Via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umbilical vein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CO₂ and wastes move from…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Fetal blood.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T</a:t>
            </a:r>
            <a:r>
              <a:rPr lang="en-US" altLang="en-US" sz="2200" dirty="0" smtClean="0">
                <a:latin typeface="Calibri" panose="020F0502020204030204" pitchFamily="34" charset="0"/>
              </a:rPr>
              <a:t>o placenta.</a:t>
            </a: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Via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umbilical arteries</a:t>
            </a:r>
            <a:endParaRPr lang="en-US" altLang="en-US" sz="2200" dirty="0" smtClean="0">
              <a:latin typeface="Calibri" panose="020F050202020403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31810" y="1369599"/>
            <a:ext cx="5240740" cy="514905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4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Fetal </a:t>
            </a:r>
            <a:r>
              <a:rPr lang="en-US" altLang="en-US" dirty="0" smtClean="0">
                <a:latin typeface="Calibri Light" panose="020F0302020204030204" pitchFamily="34" charset="0"/>
              </a:rPr>
              <a:t>Circulation – 3 shunts</a:t>
            </a:r>
            <a:endParaRPr lang="en-US" altLang="en-US" dirty="0" smtClean="0">
              <a:latin typeface="Calibri Light" panose="020F03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Placental </a:t>
            </a:r>
            <a:r>
              <a:rPr lang="en-US" altLang="en-US" sz="2200" dirty="0">
                <a:latin typeface="Calibri" panose="020F0502020204030204" pitchFamily="34" charset="0"/>
              </a:rPr>
              <a:t>blood flows from umbilical cord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Through </a:t>
            </a:r>
            <a:r>
              <a:rPr lang="en-US" altLang="en-US" sz="2200" b="1" u="sng" dirty="0">
                <a:latin typeface="Calibri" panose="020F0502020204030204" pitchFamily="34" charset="0"/>
              </a:rPr>
              <a:t>umbilical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vein</a:t>
            </a:r>
            <a:r>
              <a:rPr lang="en-US" altLang="en-US" sz="2200" dirty="0" smtClean="0">
                <a:latin typeface="Calibri" panose="020F0502020204030204" pitchFamily="34" charset="0"/>
              </a:rPr>
              <a:t> to the liver and right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1.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ductus </a:t>
            </a:r>
            <a:r>
              <a:rPr lang="en-US" altLang="en-US" sz="2200" b="1" u="sng" dirty="0" err="1" smtClean="0">
                <a:latin typeface="Calibri" panose="020F0502020204030204" pitchFamily="34" charset="0"/>
              </a:rPr>
              <a:t>venosus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&amp; inferior </a:t>
            </a:r>
            <a:r>
              <a:rPr lang="en-US" altLang="en-US" sz="2200" dirty="0">
                <a:latin typeface="Calibri" panose="020F0502020204030204" pitchFamily="34" charset="0"/>
              </a:rPr>
              <a:t>vena cava </a:t>
            </a:r>
            <a:r>
              <a:rPr lang="en-US" altLang="en-US" sz="2200" dirty="0" smtClean="0">
                <a:latin typeface="Calibri" panose="020F0502020204030204" pitchFamily="34" charset="0"/>
              </a:rPr>
              <a:t>&amp; Right Side of Heart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To </a:t>
            </a:r>
            <a:r>
              <a:rPr lang="en-US" altLang="en-US" sz="2200" dirty="0" smtClean="0">
                <a:latin typeface="Calibri" panose="020F0502020204030204" pitchFamily="34" charset="0"/>
              </a:rPr>
              <a:t>RA right </a:t>
            </a:r>
            <a:r>
              <a:rPr lang="en-US" altLang="en-US" sz="2200" dirty="0">
                <a:latin typeface="Calibri" panose="020F0502020204030204" pitchFamily="34" charset="0"/>
              </a:rPr>
              <a:t>atrium or through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2. foramen </a:t>
            </a:r>
            <a:r>
              <a:rPr lang="en-US" altLang="en-US" sz="2200" b="1" u="sng" dirty="0">
                <a:latin typeface="Calibri" panose="020F0502020204030204" pitchFamily="34" charset="0"/>
              </a:rPr>
              <a:t>ovale </a:t>
            </a:r>
            <a:r>
              <a:rPr lang="en-US" altLang="en-US" sz="2200" dirty="0">
                <a:latin typeface="Calibri" panose="020F0502020204030204" pitchFamily="34" charset="0"/>
              </a:rPr>
              <a:t>(shunt from R to L atrium)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From </a:t>
            </a:r>
            <a:r>
              <a:rPr lang="en-US" altLang="en-US" sz="2200" dirty="0" smtClean="0">
                <a:latin typeface="Calibri" panose="020F0502020204030204" pitchFamily="34" charset="0"/>
              </a:rPr>
              <a:t>RV right </a:t>
            </a:r>
            <a:r>
              <a:rPr lang="en-US" altLang="en-US" sz="2200" dirty="0">
                <a:latin typeface="Calibri" panose="020F0502020204030204" pitchFamily="34" charset="0"/>
              </a:rPr>
              <a:t>ventricle flows to pulmonary trunk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3. Ductus </a:t>
            </a:r>
            <a:r>
              <a:rPr lang="en-US" altLang="en-US" sz="2200" b="1" u="sng" dirty="0">
                <a:latin typeface="Calibri" panose="020F0502020204030204" pitchFamily="34" charset="0"/>
              </a:rPr>
              <a:t>arteriosus </a:t>
            </a:r>
            <a:r>
              <a:rPr lang="en-US" altLang="en-US" sz="2200" dirty="0">
                <a:latin typeface="Calibri" panose="020F0502020204030204" pitchFamily="34" charset="0"/>
              </a:rPr>
              <a:t>shunts blood </a:t>
            </a:r>
            <a:r>
              <a:rPr lang="en-US" altLang="en-US" sz="2200" dirty="0" smtClean="0">
                <a:latin typeface="Calibri" panose="020F0502020204030204" pitchFamily="34" charset="0"/>
              </a:rPr>
              <a:t>flow from pulmonary trunk </a:t>
            </a:r>
            <a:r>
              <a:rPr lang="en-US" altLang="en-US" sz="2200" dirty="0">
                <a:latin typeface="Calibri" panose="020F0502020204030204" pitchFamily="34" charset="0"/>
              </a:rPr>
              <a:t>to aortic arch (bypassing lungs</a:t>
            </a:r>
            <a:r>
              <a:rPr lang="en-US" altLang="en-US" sz="2200" dirty="0" smtClean="0">
                <a:latin typeface="Calibri" panose="020F0502020204030204" pitchFamily="34" charset="0"/>
              </a:rPr>
              <a:t>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Left Side of Heart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Aorta to </a:t>
            </a:r>
            <a:r>
              <a:rPr lang="en-US" altLang="en-US" sz="2200" dirty="0">
                <a:latin typeface="Calibri" panose="020F0502020204030204" pitchFamily="34" charset="0"/>
              </a:rPr>
              <a:t>internal iliac arteries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b="1" u="sng" dirty="0">
                <a:latin typeface="Calibri" panose="020F0502020204030204" pitchFamily="34" charset="0"/>
              </a:rPr>
              <a:t>Umbilical arteries branch from internal iliac arteries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Returning </a:t>
            </a:r>
            <a:r>
              <a:rPr lang="en-US" altLang="en-US" sz="2200" dirty="0">
                <a:latin typeface="Calibri" panose="020F0502020204030204" pitchFamily="34" charset="0"/>
              </a:rPr>
              <a:t>deoxygenated blood and waste to placenta and maternal circulation</a:t>
            </a:r>
          </a:p>
          <a:p>
            <a:r>
              <a:rPr lang="en-US" altLang="en-US" sz="2200" dirty="0">
                <a:latin typeface="Calibri" panose="020F0502020204030204" pitchFamily="34" charset="0"/>
                <a:hlinkClick r:id="rId3"/>
              </a:rPr>
              <a:t>Simulation of fetal circulation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altLang="en-US" dirty="0" smtClean="0"/>
          </a:p>
          <a:p>
            <a:pPr marL="457200" lvl="1" indent="0">
              <a:buNone/>
            </a:pPr>
            <a:endParaRPr lang="en-US" altLang="en-US" dirty="0" smtClean="0"/>
          </a:p>
          <a:p>
            <a:pPr marL="457200" lvl="1" indent="0">
              <a:buNone/>
            </a:pPr>
            <a:endParaRPr lang="en-US" altLang="en-US" dirty="0"/>
          </a:p>
          <a:p>
            <a:pPr marL="457200" lvl="1" indent="0">
              <a:buNone/>
            </a:pPr>
            <a:endParaRPr lang="en-US" altLang="en-US" dirty="0" smtClean="0"/>
          </a:p>
          <a:p>
            <a:pPr marL="457200" lvl="1" indent="0">
              <a:buNone/>
            </a:pPr>
            <a:endParaRPr lang="en-US" altLang="en-US" dirty="0"/>
          </a:p>
          <a:p>
            <a:pPr marL="457200" lvl="1" indent="0">
              <a:buNone/>
            </a:pPr>
            <a:endParaRPr lang="en-US" altLang="en-US" dirty="0" smtClean="0"/>
          </a:p>
          <a:p>
            <a:pPr marL="457200" lvl="1" indent="0">
              <a:buNone/>
            </a:pPr>
            <a:endParaRPr lang="en-US" altLang="en-US" dirty="0"/>
          </a:p>
          <a:p>
            <a:pPr marL="457200" lvl="1" indent="0">
              <a:buNone/>
            </a:pPr>
            <a:endParaRPr lang="en-US" altLang="en-US" dirty="0" smtClean="0"/>
          </a:p>
          <a:p>
            <a:pPr marL="457200" lvl="1" indent="0">
              <a:buNone/>
            </a:pPr>
            <a:endParaRPr lang="en-US" altLang="en-US" dirty="0"/>
          </a:p>
          <a:p>
            <a:pPr marL="457200" lvl="1" indent="0">
              <a:buNone/>
            </a:pPr>
            <a:endParaRPr lang="en-US" altLang="en-US" dirty="0" smtClean="0"/>
          </a:p>
          <a:p>
            <a:pPr marL="457200" lvl="1" indent="0">
              <a:buNone/>
            </a:pPr>
            <a:endParaRPr lang="en-US" altLang="en-US" dirty="0"/>
          </a:p>
          <a:p>
            <a:pPr marL="457200" lvl="1" indent="0">
              <a:buNone/>
            </a:pP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091B8-E770-4CA4-99BC-F0D07A31763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7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7827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-304800"/>
            <a:ext cx="4293736" cy="7059561"/>
          </a:xfrm>
        </p:spPr>
      </p:pic>
      <p:sp>
        <p:nvSpPr>
          <p:cNvPr id="77828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78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2B0768-C968-4F8F-AE49-40E845D8C79C}" type="slidenum">
              <a:rPr lang="en-US" altLang="en-US" sz="1400">
                <a:solidFill>
                  <a:schemeClr val="folHlink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8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The Endocrine Placenta - 6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796060" y="1825625"/>
            <a:ext cx="7309513" cy="4351338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Human Chorionic Gonadotropin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hCG</a:t>
            </a:r>
            <a:r>
              <a:rPr lang="en-US" altLang="en-US" sz="2200" dirty="0" smtClean="0">
                <a:latin typeface="Calibri" panose="020F0502020204030204" pitchFamily="34" charset="0"/>
              </a:rPr>
              <a:t>):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Maintenance of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Corpus luteum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progesterone</a:t>
            </a:r>
            <a:r>
              <a:rPr lang="en-US" altLang="en-US" sz="2200" dirty="0" smtClean="0">
                <a:latin typeface="Calibri" panose="020F0502020204030204" pitchFamily="34" charset="0"/>
              </a:rPr>
              <a:t>).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Prevents further uterine cycles.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Detected by some pregnancy tests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Human Placental </a:t>
            </a:r>
            <a:r>
              <a:rPr lang="en-US" altLang="en-US" sz="2200" b="1" dirty="0" err="1">
                <a:latin typeface="Calibri" panose="020F0502020204030204" pitchFamily="34" charset="0"/>
              </a:rPr>
              <a:t>L</a:t>
            </a:r>
            <a:r>
              <a:rPr lang="en-US" altLang="en-US" sz="2200" b="1" dirty="0" err="1" smtClean="0">
                <a:latin typeface="Calibri" panose="020F0502020204030204" pitchFamily="34" charset="0"/>
              </a:rPr>
              <a:t>actogen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b="1" dirty="0" err="1" smtClean="0">
                <a:latin typeface="Calibri" panose="020F0502020204030204" pitchFamily="34" charset="0"/>
              </a:rPr>
              <a:t>hPL</a:t>
            </a:r>
            <a:r>
              <a:rPr lang="en-US" altLang="en-US" sz="2200" dirty="0" smtClean="0">
                <a:latin typeface="Calibri" panose="020F0502020204030204" pitchFamily="34" charset="0"/>
              </a:rPr>
              <a:t>) &amp;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placental Prolactin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Prepares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mammary glands </a:t>
            </a:r>
            <a:r>
              <a:rPr lang="en-US" altLang="en-US" sz="2200" dirty="0" smtClean="0">
                <a:latin typeface="Calibri" panose="020F0502020204030204" pitchFamily="34" charset="0"/>
              </a:rPr>
              <a:t>for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milk production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Relaxin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Increases flexibility of pubis, cervix, vaginal canal.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u="sng" dirty="0" smtClean="0">
                <a:latin typeface="Calibri" panose="020F0502020204030204" pitchFamily="34" charset="0"/>
              </a:rPr>
              <a:t>Suppresses</a:t>
            </a:r>
            <a:r>
              <a:rPr lang="en-US" altLang="en-US" sz="2200" dirty="0" smtClean="0">
                <a:latin typeface="Calibri" panose="020F0502020204030204" pitchFamily="34" charset="0"/>
              </a:rPr>
              <a:t> release of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oxytocin</a:t>
            </a:r>
            <a:r>
              <a:rPr lang="en-US" altLang="en-US" sz="2200" dirty="0" smtClean="0">
                <a:latin typeface="Calibri" panose="020F0502020204030204" pitchFamily="34" charset="0"/>
              </a:rPr>
              <a:t> until labor.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Progesterone</a:t>
            </a:r>
            <a:r>
              <a:rPr lang="en-US" altLang="en-US" sz="2200" dirty="0" smtClean="0">
                <a:latin typeface="Calibri" panose="020F0502020204030204" pitchFamily="34" charset="0"/>
              </a:rPr>
              <a:t> and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dirty="0" smtClean="0">
                <a:latin typeface="Calibri" panose="020F0502020204030204" pitchFamily="34" charset="0"/>
              </a:rPr>
              <a:t>(later)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Estrogen</a:t>
            </a:r>
          </a:p>
          <a:p>
            <a:pPr lvl="2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Maintenance of endometrial lining.</a:t>
            </a:r>
          </a:p>
        </p:txBody>
      </p:sp>
      <p:pic>
        <p:nvPicPr>
          <p:cNvPr id="1026" name="Picture 2" descr="https://s-media-cache-ak0.pinimg.com/236x/43/5b/72/435b72b8135a9b82ef8331f0b2f7277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8" y="1749414"/>
            <a:ext cx="3985146" cy="450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23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latin typeface="Calibri Light" panose="020F0302020204030204" pitchFamily="34" charset="0"/>
              </a:rPr>
              <a:t>Gestation…..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Time Spent in Prenatal Development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15118" y="1825625"/>
            <a:ext cx="8906301" cy="4351338"/>
          </a:xfrm>
        </p:spPr>
        <p:txBody>
          <a:bodyPr>
            <a:normAutofit/>
          </a:bodyPr>
          <a:lstStyle/>
          <a:p>
            <a:pPr marL="514350" indent="-514350" eaLnBrk="1" hangingPunct="1">
              <a:buFont typeface="+mj-lt"/>
              <a:buAutoNum type="romanU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First trimester</a:t>
            </a:r>
          </a:p>
          <a:p>
            <a:pPr lvl="2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Embryological and early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fetal</a:t>
            </a:r>
            <a:r>
              <a:rPr lang="en-US" altLang="en-US" sz="2200" dirty="0" smtClean="0">
                <a:latin typeface="Calibri" panose="020F0502020204030204" pitchFamily="34" charset="0"/>
              </a:rPr>
              <a:t> development, rudiments of organs appear.</a:t>
            </a:r>
          </a:p>
          <a:p>
            <a:pPr marL="457200" lvl="1" indent="0">
              <a:buNone/>
            </a:pPr>
            <a:endParaRPr lang="en-US" altLang="en-US" sz="2200" dirty="0" smtClean="0">
              <a:latin typeface="Calibri" panose="020F0502020204030204" pitchFamily="34" charset="0"/>
            </a:endParaRPr>
          </a:p>
          <a:p>
            <a:pPr marL="514350" indent="-514350" eaLnBrk="1" hangingPunct="1">
              <a:buFont typeface="+mj-lt"/>
              <a:buAutoNum type="romanU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Second trimester</a:t>
            </a:r>
          </a:p>
          <a:p>
            <a:pPr lvl="2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Development of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organs</a:t>
            </a:r>
            <a:r>
              <a:rPr lang="en-US" altLang="en-US" sz="2200" dirty="0" smtClean="0">
                <a:latin typeface="Calibri" panose="020F0502020204030204" pitchFamily="34" charset="0"/>
              </a:rPr>
              <a:t> and organ systems, fetus starts to look human.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altLang="en-US" sz="2200" dirty="0" smtClean="0">
              <a:latin typeface="Calibri" panose="020F0502020204030204" pitchFamily="34" charset="0"/>
            </a:endParaRPr>
          </a:p>
          <a:p>
            <a:pPr marL="514350" indent="-514350" eaLnBrk="1" hangingPunct="1">
              <a:buFont typeface="+mj-lt"/>
              <a:buAutoNum type="romanU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Third trimester</a:t>
            </a:r>
          </a:p>
          <a:p>
            <a:pPr lvl="2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Rapid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fetal growth</a:t>
            </a:r>
            <a:r>
              <a:rPr lang="en-US" altLang="en-US" sz="2200" dirty="0" smtClean="0">
                <a:latin typeface="Calibri" panose="020F0502020204030204" pitchFamily="34" charset="0"/>
              </a:rPr>
              <a:t>, deposition </a:t>
            </a:r>
            <a:r>
              <a:rPr lang="en-US" altLang="en-US" sz="2200" dirty="0">
                <a:latin typeface="Calibri" panose="020F0502020204030204" pitchFamily="34" charset="0"/>
              </a:rPr>
              <a:t>of adipose tissue, organs become </a:t>
            </a:r>
            <a:r>
              <a:rPr lang="en-US" altLang="en-US" sz="2200" dirty="0" smtClean="0">
                <a:latin typeface="Calibri" panose="020F0502020204030204" pitchFamily="34" charset="0"/>
              </a:rPr>
              <a:t>functional.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pic>
        <p:nvPicPr>
          <p:cNvPr id="11269" name="Picture 4" descr="http://www.pregnancy-prep-101.com/images/secondtri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208" y="2907338"/>
            <a:ext cx="2093699" cy="182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http://www.pregnancy-prep-101.com/images/thirdtri.jpg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208" y="4998730"/>
            <a:ext cx="2438400" cy="185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mg.webmd.com/dtmcms/live/webmd/consumer_assets/site_images/articles/health_tools/conception_slideshow/PRinc_rm_photo_of_7-8_week_embry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005" y="616974"/>
            <a:ext cx="2724103" cy="168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4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01354"/>
            <a:ext cx="10515600" cy="1325563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                                            The Process of Oogenesis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928047"/>
            <a:ext cx="4730084" cy="58344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09819" y="2187392"/>
            <a:ext cx="39533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AKA: ovum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production.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Begins before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birth.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Accelerates at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puberty.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Ends at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menopause.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5633" y="4203511"/>
            <a:ext cx="27038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Calibri" panose="020F0502020204030204" pitchFamily="34" charset="0"/>
                <a:hlinkClick r:id="rId4"/>
              </a:rPr>
              <a:t>Video on oogenesis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4400" y="4634398"/>
            <a:ext cx="1317523" cy="20417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641987" y="2989006"/>
            <a:ext cx="865239" cy="9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64790" y="3725532"/>
            <a:ext cx="1109816" cy="106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25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Embryogenesis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600" dirty="0"/>
          </a:p>
          <a:p>
            <a:pPr eaLnBrk="1" hangingPunct="1">
              <a:lnSpc>
                <a:spcPct val="90000"/>
              </a:lnSpc>
            </a:pPr>
            <a:endParaRPr lang="en-US" altLang="en-US" sz="3600" dirty="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3600" dirty="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3600" dirty="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36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9" y="1283707"/>
            <a:ext cx="6291072" cy="5435174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4653887" y="1825625"/>
            <a:ext cx="72606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dirty="0" smtClean="0">
                <a:latin typeface="Calibri Light" panose="020F0302020204030204" pitchFamily="34" charset="0"/>
              </a:rPr>
              <a:t>Begins shortly after </a:t>
            </a:r>
            <a:r>
              <a:rPr lang="en-US" sz="2200" b="1" dirty="0" smtClean="0">
                <a:latin typeface="Calibri Light" panose="020F0302020204030204" pitchFamily="34" charset="0"/>
              </a:rPr>
              <a:t>gastrulation. -&gt;PRIMARY GERM LAYERS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b="1" dirty="0" smtClean="0">
                <a:latin typeface="Calibri Light" panose="020F0302020204030204" pitchFamily="34" charset="0"/>
              </a:rPr>
              <a:t>Embryo body </a:t>
            </a:r>
            <a:r>
              <a:rPr lang="en-US" sz="2200" dirty="0" smtClean="0">
                <a:latin typeface="Calibri Light" panose="020F0302020204030204" pitchFamily="34" charset="0"/>
              </a:rPr>
              <a:t>begins to separate from </a:t>
            </a:r>
            <a:r>
              <a:rPr lang="en-US" sz="2200" b="1" dirty="0" smtClean="0">
                <a:latin typeface="Calibri Light" panose="020F0302020204030204" pitchFamily="34" charset="0"/>
              </a:rPr>
              <a:t>embryonic disc</a:t>
            </a:r>
            <a:r>
              <a:rPr lang="en-US" sz="2200" dirty="0" smtClean="0">
                <a:latin typeface="Calibri Light" panose="020F0302020204030204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b="1" dirty="0" smtClean="0">
                <a:latin typeface="Calibri Light" panose="020F0302020204030204" pitchFamily="34" charset="0"/>
              </a:rPr>
              <a:t>Embryo body </a:t>
            </a:r>
            <a:r>
              <a:rPr lang="en-US" sz="2200" dirty="0" smtClean="0">
                <a:latin typeface="Calibri Light" panose="020F0302020204030204" pitchFamily="34" charset="0"/>
              </a:rPr>
              <a:t>and internal organs start to form.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dirty="0" smtClean="0">
                <a:latin typeface="Calibri Light" panose="020F0302020204030204" pitchFamily="34" charset="0"/>
              </a:rPr>
              <a:t>Folding, differential growth of disc form bulge projecting into </a:t>
            </a:r>
            <a:r>
              <a:rPr lang="en-US" sz="2200" b="1" dirty="0" smtClean="0">
                <a:latin typeface="Calibri Light" panose="020F0302020204030204" pitchFamily="34" charset="0"/>
              </a:rPr>
              <a:t>amniotic cavity</a:t>
            </a:r>
            <a:r>
              <a:rPr lang="en-US" sz="2200" dirty="0" smtClean="0">
                <a:latin typeface="Calibri Light" panose="020F0302020204030204" pitchFamily="34" charset="0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 Light" panose="020F0302020204030204" pitchFamily="34" charset="0"/>
              </a:rPr>
              <a:t>Head fold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 Light" panose="020F0302020204030204" pitchFamily="34" charset="0"/>
              </a:rPr>
              <a:t>Tail fold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b="1" dirty="0" smtClean="0">
                <a:latin typeface="Calibri Light" panose="020F0302020204030204" pitchFamily="34" charset="0"/>
              </a:rPr>
              <a:t>First 12 weeks </a:t>
            </a:r>
            <a:r>
              <a:rPr lang="en-US" sz="2200" dirty="0" smtClean="0">
                <a:latin typeface="Calibri Light" panose="020F0302020204030204" pitchFamily="34" charset="0"/>
              </a:rPr>
              <a:t>critical in establishing basis for </a:t>
            </a:r>
            <a:r>
              <a:rPr lang="en-US" sz="2200" b="1" dirty="0" smtClean="0">
                <a:latin typeface="Calibri Light" panose="020F0302020204030204" pitchFamily="34" charset="0"/>
              </a:rPr>
              <a:t>organogenesis</a:t>
            </a:r>
            <a:r>
              <a:rPr lang="en-US" sz="2200" dirty="0" smtClean="0">
                <a:latin typeface="Calibri Light" panose="020F0302020204030204" pitchFamily="34" charset="0"/>
              </a:rPr>
              <a:t>.</a:t>
            </a:r>
            <a:endParaRPr lang="en-US" sz="2200" b="1" dirty="0" smtClean="0">
              <a:latin typeface="Calibri Light" panose="020F03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 Light" panose="020F0302020204030204" pitchFamily="34" charset="0"/>
              </a:rPr>
              <a:t>Process of organ formation.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54282" y="5796470"/>
            <a:ext cx="1135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/>
              <a:t>Week 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33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First Trimester: Week 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743" y="1825625"/>
            <a:ext cx="8052179" cy="4643414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88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4000" dirty="0">
                <a:latin typeface="Calibri Light" panose="020F0302020204030204" pitchFamily="34" charset="0"/>
              </a:rPr>
              <a:t>First Trimester: Week 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8</a:t>
            </a:r>
            <a:endParaRPr lang="en-US" sz="4000" dirty="0" smtClean="0">
              <a:latin typeface="Calibri Light" panose="020F03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78" y="1473958"/>
            <a:ext cx="6619164" cy="5281683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8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4000" dirty="0">
                <a:latin typeface="Calibri Light" panose="020F0302020204030204" pitchFamily="34" charset="0"/>
              </a:rPr>
              <a:t>First Trimester: Week 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12</a:t>
            </a:r>
            <a:endParaRPr lang="en-US" sz="4000" dirty="0" smtClean="0">
              <a:latin typeface="Calibri Light" panose="020F030202020403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346" y="1364774"/>
            <a:ext cx="6714699" cy="476307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2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u="sng" dirty="0" smtClean="0">
                <a:latin typeface="Calibri Light" panose="020F0302020204030204" pitchFamily="34" charset="0"/>
              </a:rPr>
              <a:t>First</a:t>
            </a:r>
            <a:r>
              <a:rPr lang="en-US" sz="4000" dirty="0" smtClean="0">
                <a:latin typeface="Calibri Light" panose="020F0302020204030204" pitchFamily="34" charset="0"/>
              </a:rPr>
              <a:t> Trimester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sz="half" idx="1"/>
          </p:nvPr>
        </p:nvSpPr>
        <p:spPr>
          <a:xfrm>
            <a:off x="415118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altLang="en-US" sz="2200" dirty="0" smtClean="0">
                <a:latin typeface="Calibri" panose="020F0502020204030204" pitchFamily="34" charset="0"/>
              </a:rPr>
              <a:t>4 distinct processes…</a:t>
            </a:r>
          </a:p>
          <a:p>
            <a:pPr marL="971550" lvl="1" indent="-514350">
              <a:buFont typeface="Calibri" panose="020F0502020204030204" pitchFamily="34" charset="0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Cleavage</a:t>
            </a:r>
          </a:p>
          <a:p>
            <a:pPr marL="971550" lvl="1" indent="-514350">
              <a:buFont typeface="Calibri" panose="020F0502020204030204" pitchFamily="34" charset="0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Implantation</a:t>
            </a:r>
          </a:p>
          <a:p>
            <a:pPr marL="971550" lvl="1" indent="-514350">
              <a:buFont typeface="Calibri" panose="020F0502020204030204" pitchFamily="34" charset="0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Placentation</a:t>
            </a:r>
          </a:p>
          <a:p>
            <a:pPr marL="971550" lvl="1" indent="-514350">
              <a:buFont typeface="Calibri" panose="020F0502020204030204" pitchFamily="34" charset="0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Embryogenesis</a:t>
            </a:r>
          </a:p>
          <a:p>
            <a:r>
              <a:rPr lang="en-US" sz="2200" dirty="0">
                <a:latin typeface="Calibri" panose="020F0502020204030204" pitchFamily="34" charset="0"/>
              </a:rPr>
              <a:t>Most dangerous period in prenatal </a:t>
            </a:r>
            <a:r>
              <a:rPr lang="en-US" sz="2200" dirty="0" smtClean="0">
                <a:latin typeface="Calibri" panose="020F0502020204030204" pitchFamily="34" charset="0"/>
              </a:rPr>
              <a:t>life.</a:t>
            </a:r>
            <a:endParaRPr lang="en-US" sz="2200" dirty="0">
              <a:latin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</a:rPr>
              <a:t>40% of conceptions </a:t>
            </a:r>
            <a:r>
              <a:rPr lang="en-US" sz="2200" dirty="0" smtClean="0">
                <a:latin typeface="Calibri" panose="020F0502020204030204" pitchFamily="34" charset="0"/>
              </a:rPr>
              <a:t>survive </a:t>
            </a:r>
            <a:r>
              <a:rPr lang="en-US" sz="2200" dirty="0">
                <a:latin typeface="Calibri" panose="020F0502020204030204" pitchFamily="34" charset="0"/>
              </a:rPr>
              <a:t>past first </a:t>
            </a:r>
            <a:r>
              <a:rPr lang="en-US" sz="2200" dirty="0" smtClean="0">
                <a:latin typeface="Calibri" panose="020F0502020204030204" pitchFamily="34" charset="0"/>
              </a:rPr>
              <a:t>trimester.</a:t>
            </a:r>
            <a:endParaRPr lang="en-US" sz="2200" dirty="0">
              <a:latin typeface="Calibri" panose="020F0502020204030204" pitchFamily="34" charset="0"/>
            </a:endParaRPr>
          </a:p>
          <a:p>
            <a:endParaRPr lang="en-US" altLang="en-US" sz="2200" dirty="0" smtClean="0">
              <a:latin typeface="Calibri" panose="020F050202020403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54642" y="1269242"/>
            <a:ext cx="6455388" cy="558875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The Fetus: Second and Third Trimesters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02" y="1583140"/>
            <a:ext cx="9212238" cy="4094329"/>
          </a:xfrm>
        </p:spPr>
      </p:pic>
      <p:sp>
        <p:nvSpPr>
          <p:cNvPr id="4" name="Rectangle 3"/>
          <p:cNvSpPr/>
          <p:nvPr/>
        </p:nvSpPr>
        <p:spPr>
          <a:xfrm>
            <a:off x="768813" y="5808216"/>
            <a:ext cx="109682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Fetus grows faster that surrounding placenta during second </a:t>
            </a: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trimester.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 systems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ready to perform normal functions independently in third </a:t>
            </a: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trimester.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8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The Mother: Second and Third Trimesters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9878" y="1867509"/>
            <a:ext cx="8352244" cy="4267570"/>
          </a:xfrm>
          <a:prstGeom prst="rect">
            <a:avLst/>
          </a:prstGeom>
        </p:spPr>
      </p:pic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1651000" y="5461001"/>
            <a:ext cx="8712200" cy="746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35845" name="Rectangle 8"/>
          <p:cNvSpPr>
            <a:spLocks noChangeArrowheads="1"/>
          </p:cNvSpPr>
          <p:nvPr/>
        </p:nvSpPr>
        <p:spPr bwMode="auto">
          <a:xfrm>
            <a:off x="1828800" y="6124408"/>
            <a:ext cx="83820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20000"/>
              </a:spcBef>
            </a:pP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Growth 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of the Uterus and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Fetus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21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838200" y="378769"/>
            <a:ext cx="10515600" cy="1325563"/>
          </a:xfrm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Changes in Maternal System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82" y="968995"/>
            <a:ext cx="5286233" cy="5813947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19835" y="1866569"/>
            <a:ext cx="66680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↑ Respiratory Rate, TV.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↑ Maternal blood volume (up to 50%).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↑ Maternal nutrient requirements (climb 10-30%).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↑ Maternal GFR (increases by ~ 50%).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↑ Size of uterus (7.5 cm, 30 g – 30 cm 1,100 g).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↑ Mammary glands, breasts.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True labor.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False labor.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Labor contractions.</a:t>
            </a:r>
          </a:p>
          <a:p>
            <a:pPr marL="914400" lvl="1" indent="-514350">
              <a:buFont typeface="Arial" panose="020B0604020202020204" pitchFamily="34" charset="0"/>
              <a:buNone/>
            </a:pPr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Development…..Gradual and Continuous Process From Fertilization to Maturity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73862" y="1825624"/>
            <a:ext cx="4902550" cy="480718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892421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Embryo</a:t>
            </a: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logical Development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Occurs first </a:t>
            </a:r>
            <a:r>
              <a:rPr lang="en-US" altLang="en-US" sz="2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2 months 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after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fertilization.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Study of events known as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embryology.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Fetal</a:t>
            </a: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 Development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Begins at the ninth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week.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Continues until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birth.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endParaRPr lang="en-US" altLang="en-US" sz="22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5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Factors Involved in Initiation of Labor and Delivery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4335" y="1524000"/>
            <a:ext cx="8434316" cy="507696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13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18615" y="533400"/>
            <a:ext cx="11063785" cy="990600"/>
          </a:xfrm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dirty="0" smtClean="0">
                <a:latin typeface="Calibri Light" panose="020F0302020204030204" pitchFamily="34" charset="0"/>
              </a:rPr>
              <a:t>From Start of a Single Cell…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 Becomes the Being Containing Trillions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5660" y="1825625"/>
            <a:ext cx="5730185" cy="484813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2188" y="1825625"/>
            <a:ext cx="6086900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Fertilization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AKA: conception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Marks beginning of development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Differentiation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Formation of different types of cells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Selective changes in genetic activity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G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enes 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are turned off, while others are turned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on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30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Lifes</a:t>
            </a:r>
            <a:r>
              <a:rPr lang="en-US" dirty="0"/>
              <a:t> Greatest Miracle 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://www.pbs.org/wgbh/nova/body/life-greatest-miracle.html</a:t>
            </a:r>
            <a:endParaRPr lang="en-US" dirty="0"/>
          </a:p>
          <a:p>
            <a:r>
              <a:rPr lang="en-US" dirty="0" smtClean="0"/>
              <a:t>0-1:35</a:t>
            </a:r>
            <a:endParaRPr lang="en-US" dirty="0"/>
          </a:p>
          <a:p>
            <a:r>
              <a:rPr lang="en-US" dirty="0" smtClean="0"/>
              <a:t>6:41-10:08</a:t>
            </a:r>
          </a:p>
          <a:p>
            <a:r>
              <a:rPr lang="en-US" dirty="0" smtClean="0"/>
              <a:t>15.05-20:48</a:t>
            </a:r>
            <a:endParaRPr lang="en-US" dirty="0"/>
          </a:p>
          <a:p>
            <a:r>
              <a:rPr lang="en-US" dirty="0" smtClean="0"/>
              <a:t>26.48-34:35</a:t>
            </a:r>
            <a:endParaRPr lang="en-US" dirty="0"/>
          </a:p>
          <a:p>
            <a:r>
              <a:rPr lang="en-US" dirty="0" smtClean="0"/>
              <a:t>35:05-39:10</a:t>
            </a:r>
            <a:endParaRPr lang="en-US" dirty="0"/>
          </a:p>
          <a:p>
            <a:r>
              <a:rPr lang="en-US" dirty="0" smtClean="0"/>
              <a:t>40:24-42:42</a:t>
            </a:r>
            <a:endParaRPr lang="en-US" dirty="0"/>
          </a:p>
          <a:p>
            <a:r>
              <a:rPr lang="en-US" dirty="0" smtClean="0"/>
              <a:t>43:49-end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0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Activities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</a:rPr>
              <a:t>Study and review all models of human development for structure identification.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</a:rPr>
              <a:t>Answer all associated questions in Survival Guide.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2" descr="http://www.medicaltrainingsimulators.com/photo/pl10665490-human_fertilization_and_intermediate_embryogeny_human_anatomy_model_with_sta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93" y="2566798"/>
            <a:ext cx="6013213" cy="39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80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>
                <a:latin typeface="Calibri Light" panose="020F0302020204030204" pitchFamily="34" charset="0"/>
              </a:rPr>
              <a:t>Works Cited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Marieb, E. N. (2012). </a:t>
            </a:r>
            <a:r>
              <a:rPr lang="en-US" altLang="en-US" sz="2200" i="1" dirty="0">
                <a:latin typeface="Calibri" panose="020F0502020204030204" pitchFamily="34" charset="0"/>
              </a:rPr>
              <a:t>Essentials of human anatomy &amp; physiology 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i="1" dirty="0">
                <a:latin typeface="Calibri" panose="020F0502020204030204" pitchFamily="34" charset="0"/>
              </a:rPr>
              <a:t>	</a:t>
            </a:r>
            <a:r>
              <a:rPr lang="en-US" altLang="en-US" sz="2200" dirty="0">
                <a:latin typeface="Calibri" panose="020F0502020204030204" pitchFamily="34" charset="0"/>
              </a:rPr>
              <a:t>(6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Marieb, E.N., Mitchell, S.J. &amp; Smith, L.A. (2012). </a:t>
            </a:r>
            <a:r>
              <a:rPr lang="en-US" altLang="en-US" sz="2200" i="1" dirty="0">
                <a:latin typeface="Calibri" panose="020F0502020204030204" pitchFamily="34" charset="0"/>
              </a:rPr>
              <a:t>Human anatomy and physiology laboratory manual </a:t>
            </a:r>
            <a:r>
              <a:rPr lang="en-US" altLang="en-US" sz="2200" dirty="0">
                <a:latin typeface="Calibri" panose="020F0502020204030204" pitchFamily="34" charset="0"/>
              </a:rPr>
              <a:t>(10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Martini, F., Nath, J. &amp; Bartholomew, E.F. (2012). </a:t>
            </a:r>
            <a:r>
              <a:rPr lang="en-US" altLang="en-US" sz="2200" i="1" dirty="0">
                <a:latin typeface="Calibri" panose="020F0502020204030204" pitchFamily="34" charset="0"/>
              </a:rPr>
              <a:t>Fundamentals of anatomy &amp; physiology </a:t>
            </a:r>
            <a:r>
              <a:rPr lang="en-US" altLang="en-US" sz="2200" dirty="0">
                <a:latin typeface="Calibri" panose="020F0502020204030204" pitchFamily="34" charset="0"/>
              </a:rPr>
              <a:t>(9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McPhee, J. &amp; Papadakis, M. (2012) </a:t>
            </a:r>
            <a:r>
              <a:rPr lang="en-US" altLang="en-US" sz="2200" i="1" dirty="0">
                <a:latin typeface="Calibri" panose="020F0502020204030204" pitchFamily="34" charset="0"/>
              </a:rPr>
              <a:t>Current medical diagnosis &amp; treatment </a:t>
            </a:r>
            <a:r>
              <a:rPr lang="en-US" altLang="en-US" sz="2200" dirty="0">
                <a:latin typeface="Calibri" panose="020F0502020204030204" pitchFamily="34" charset="0"/>
              </a:rPr>
              <a:t>(51</a:t>
            </a:r>
            <a:r>
              <a:rPr lang="en-US" altLang="en-US" sz="2200" baseline="30000" dirty="0">
                <a:latin typeface="Calibri" panose="020F0502020204030204" pitchFamily="34" charset="0"/>
              </a:rPr>
              <a:t>st</a:t>
            </a:r>
            <a:r>
              <a:rPr lang="en-US" altLang="en-US" sz="2200" dirty="0">
                <a:latin typeface="Calibri" panose="020F0502020204030204" pitchFamily="34" charset="0"/>
              </a:rPr>
              <a:t> ed.). New York: McGraw Hill.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Patton, T. &amp; Thibodeau, G. (2013). </a:t>
            </a:r>
            <a:r>
              <a:rPr lang="en-US" altLang="en-US" sz="2200" i="1" dirty="0">
                <a:latin typeface="Calibri" panose="020F0502020204030204" pitchFamily="34" charset="0"/>
              </a:rPr>
              <a:t>Anatomy &amp; physiology </a:t>
            </a:r>
            <a:r>
              <a:rPr lang="en-US" altLang="en-US" sz="2200" dirty="0">
                <a:latin typeface="Calibri" panose="020F0502020204030204" pitchFamily="34" charset="0"/>
              </a:rPr>
              <a:t>(8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	St. Louis:Mosby Elsevier.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Saladin, K. S. (2012). </a:t>
            </a:r>
            <a:r>
              <a:rPr lang="en-US" altLang="en-US" sz="2200" i="1" dirty="0">
                <a:latin typeface="Calibri" panose="020F0502020204030204" pitchFamily="34" charset="0"/>
              </a:rPr>
              <a:t>Anatomy &amp; physiology: The unity of form and function </a:t>
            </a:r>
            <a:r>
              <a:rPr lang="en-US" altLang="en-US" sz="2200" dirty="0">
                <a:latin typeface="Calibri" panose="020F0502020204030204" pitchFamily="34" charset="0"/>
              </a:rPr>
              <a:t>(6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New York: McGraw Hill.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sz="2200" dirty="0">
                <a:latin typeface="Calibri" panose="020F0502020204030204" pitchFamily="34" charset="0"/>
              </a:rPr>
              <a:t>Tortora, G.J. &amp; Derrickson, B.H. (2012). </a:t>
            </a:r>
            <a:r>
              <a:rPr lang="en-US" sz="2200" i="1" dirty="0">
                <a:latin typeface="Calibri" panose="020F0502020204030204" pitchFamily="34" charset="0"/>
              </a:rPr>
              <a:t>Principles of anatomy and physiology</a:t>
            </a:r>
            <a:r>
              <a:rPr lang="en-US" sz="2200" dirty="0">
                <a:latin typeface="Calibri" panose="020F0502020204030204" pitchFamily="34" charset="0"/>
              </a:rPr>
              <a:t> (13th ed.). Hoboken, NJ: Wiley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None/>
              <a:defRPr/>
            </a:pPr>
            <a:endParaRPr lang="en-US" alt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7C1CA-858D-4F20-AF09-2442390BB3A9}" type="slidenum">
              <a:rPr lang="en-US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16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>
                <a:latin typeface="Calibri Light" panose="020F0302020204030204" pitchFamily="34" charset="0"/>
              </a:rPr>
              <a:t>Fertilization</a:t>
            </a:r>
            <a:r>
              <a:rPr lang="en-US" sz="4000" dirty="0" smtClean="0">
                <a:latin typeface="Calibri Light" panose="020F0302020204030204" pitchFamily="34" charset="0"/>
              </a:rPr>
              <a:t> Defined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8890" y="1825625"/>
            <a:ext cx="7227627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Fusion of two </a:t>
            </a:r>
            <a:r>
              <a:rPr lang="en-US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haploid gametes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each containing 23 </a:t>
            </a:r>
            <a:r>
              <a:rPr lang="en-US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chromosomes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Produces</a:t>
            </a:r>
            <a:r>
              <a:rPr lang="en-US" sz="22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200" b="1" i="1" u="sng" dirty="0">
                <a:solidFill>
                  <a:srgbClr val="000000"/>
                </a:solidFill>
                <a:latin typeface="Calibri" panose="020F0502020204030204" pitchFamily="34" charset="0"/>
              </a:rPr>
              <a:t>zygote</a:t>
            </a:r>
            <a:r>
              <a:rPr lang="en-US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containing 46 </a:t>
            </a:r>
            <a:r>
              <a:rPr lang="en-US" sz="22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chromosomes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2000:1 size ration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latin typeface="Calibri" panose="020F0502020204030204" pitchFamily="34" charset="0"/>
              </a:rPr>
              <a:t>Typically occurring in </a:t>
            </a:r>
            <a:r>
              <a:rPr lang="en-US" sz="2200" dirty="0" smtClean="0">
                <a:latin typeface="Calibri" panose="020F0502020204030204" pitchFamily="34" charset="0"/>
              </a:rPr>
              <a:t>uterine tube. 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  <a:defRPr/>
            </a:pPr>
            <a:r>
              <a:rPr lang="en-US" sz="2200" dirty="0">
                <a:latin typeface="Calibri" panose="020F0502020204030204" pitchFamily="34" charset="0"/>
              </a:rPr>
              <a:t>Junction of ampulla and </a:t>
            </a:r>
            <a:r>
              <a:rPr lang="en-US" sz="2200" dirty="0" smtClean="0">
                <a:latin typeface="Calibri" panose="020F0502020204030204" pitchFamily="34" charset="0"/>
              </a:rPr>
              <a:t>isthmus. 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latin typeface="Calibri" panose="020F0502020204030204" pitchFamily="34" charset="0"/>
              </a:rPr>
              <a:t>Sperm reach uterine tube from 30 – 120 min.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53327" y="900754"/>
            <a:ext cx="4464499" cy="553551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82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32788" y="1620908"/>
            <a:ext cx="6354160" cy="33059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latin typeface="Calibri" panose="020F0502020204030204" pitchFamily="34" charset="0"/>
              </a:rPr>
              <a:t>~ 200 sperm </a:t>
            </a:r>
            <a:r>
              <a:rPr lang="en-US" sz="2200" dirty="0" smtClean="0">
                <a:latin typeface="Calibri" panose="020F0502020204030204" pitchFamily="34" charset="0"/>
              </a:rPr>
              <a:t>reach isthmus. (from 100 million)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Hyaluronidase released </a:t>
            </a:r>
            <a:r>
              <a:rPr lang="en-US" sz="2200" dirty="0">
                <a:latin typeface="Calibri" panose="020F0502020204030204" pitchFamily="34" charset="0"/>
              </a:rPr>
              <a:t>from acrosomal </a:t>
            </a:r>
            <a:r>
              <a:rPr lang="en-US" sz="2200" dirty="0" smtClean="0">
                <a:latin typeface="Calibri" panose="020F0502020204030204" pitchFamily="34" charset="0"/>
              </a:rPr>
              <a:t>cap.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latin typeface="Calibri" panose="020F0502020204030204" pitchFamily="34" charset="0"/>
              </a:rPr>
              <a:t>1</a:t>
            </a:r>
            <a:r>
              <a:rPr lang="en-US" sz="2200" dirty="0" smtClean="0">
                <a:latin typeface="Calibri" panose="020F0502020204030204" pitchFamily="34" charset="0"/>
              </a:rPr>
              <a:t> sperm pushes </a:t>
            </a:r>
            <a:r>
              <a:rPr lang="en-US" sz="2200" dirty="0">
                <a:latin typeface="Calibri" panose="020F0502020204030204" pitchFamily="34" charset="0"/>
              </a:rPr>
              <a:t>through corona </a:t>
            </a:r>
            <a:r>
              <a:rPr lang="en-US" sz="2200" dirty="0" smtClean="0">
                <a:latin typeface="Calibri" panose="020F0502020204030204" pitchFamily="34" charset="0"/>
              </a:rPr>
              <a:t>radiata.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Binding sperm triggers rupture of acrosome.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latin typeface="Calibri" panose="020F0502020204030204" pitchFamily="34" charset="0"/>
              </a:rPr>
              <a:t>Acrosin digests path through zona </a:t>
            </a:r>
            <a:r>
              <a:rPr lang="en-US" sz="2200" dirty="0" smtClean="0">
                <a:latin typeface="Calibri" panose="020F0502020204030204" pitchFamily="34" charset="0"/>
              </a:rPr>
              <a:t>pellucida.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latin typeface="Calibri" panose="020F0502020204030204" pitchFamily="34" charset="0"/>
              </a:rPr>
              <a:t>Sperm and oocyte membranes </a:t>
            </a:r>
            <a:r>
              <a:rPr lang="en-US" sz="2200" dirty="0" smtClean="0">
                <a:latin typeface="Calibri" panose="020F0502020204030204" pitchFamily="34" charset="0"/>
              </a:rPr>
              <a:t>fuse.</a:t>
            </a: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 smtClean="0">
                <a:latin typeface="Calibri" panose="020F0502020204030204" pitchFamily="34" charset="0"/>
              </a:rPr>
              <a:t>Activation of oocyte triggered.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b="1" u="sng" dirty="0" smtClean="0">
                <a:latin typeface="Calibri" panose="020F0502020204030204" pitchFamily="34" charset="0"/>
              </a:rPr>
              <a:t>Completion of meiosis II</a:t>
            </a:r>
            <a:endParaRPr lang="en-US" sz="2200" dirty="0"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/>
          </a:p>
        </p:txBody>
      </p:sp>
      <p:pic>
        <p:nvPicPr>
          <p:cNvPr id="6" name="Picture 2" descr="figure_29_01b_2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"/>
          <a:stretch>
            <a:fillRect/>
          </a:stretch>
        </p:blipFill>
        <p:spPr bwMode="auto">
          <a:xfrm>
            <a:off x="317313" y="1213540"/>
            <a:ext cx="4603750" cy="494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27121" y="3365500"/>
            <a:ext cx="170497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Fertilizing</a:t>
            </a:r>
          </a:p>
          <a:p>
            <a:pPr algn="ctr"/>
            <a:r>
              <a:rPr lang="en-US" alt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spermatozoon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031363" y="3393082"/>
            <a:ext cx="1577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 b="1" dirty="0">
                <a:solidFill>
                  <a:srgbClr val="FC24CE"/>
                </a:solidFill>
                <a:latin typeface="Calibri" panose="020F0502020204030204" pitchFamily="34" charset="0"/>
              </a:rPr>
              <a:t>Second polar</a:t>
            </a:r>
          </a:p>
          <a:p>
            <a:pPr algn="ctr"/>
            <a:r>
              <a:rPr lang="en-US" altLang="en-US" sz="2200" b="1" dirty="0">
                <a:solidFill>
                  <a:srgbClr val="FC24CE"/>
                </a:solidFill>
                <a:latin typeface="Calibri" panose="020F0502020204030204" pitchFamily="34" charset="0"/>
              </a:rPr>
              <a:t>body</a:t>
            </a:r>
          </a:p>
        </p:txBody>
      </p:sp>
      <p:sp>
        <p:nvSpPr>
          <p:cNvPr id="11" name="Oval 10"/>
          <p:cNvSpPr/>
          <p:nvPr/>
        </p:nvSpPr>
        <p:spPr>
          <a:xfrm>
            <a:off x="1506945" y="4339987"/>
            <a:ext cx="1325151" cy="545905"/>
          </a:xfrm>
          <a:prstGeom prst="ellipse">
            <a:avLst/>
          </a:prstGeom>
          <a:noFill/>
          <a:ln w="5715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66397" y="4408225"/>
            <a:ext cx="550358" cy="520883"/>
          </a:xfrm>
          <a:prstGeom prst="ellipse">
            <a:avLst/>
          </a:prstGeom>
          <a:noFill/>
          <a:ln w="57150">
            <a:solidFill>
              <a:srgbClr val="FC24C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91570" y="365125"/>
            <a:ext cx="10562230" cy="1325563"/>
          </a:xfrm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>
                <a:latin typeface="Calibri Light" panose="020F0302020204030204" pitchFamily="34" charset="0"/>
              </a:rPr>
              <a:t> </a:t>
            </a:r>
            <a:r>
              <a:rPr lang="en-US" sz="4000" dirty="0" smtClean="0">
                <a:latin typeface="Calibri Light" panose="020F0302020204030204" pitchFamily="34" charset="0"/>
              </a:rPr>
              <a:t>                            Activation of the Oocyte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21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784746" y="239747"/>
            <a:ext cx="10515600" cy="1325563"/>
          </a:xfrm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sz="4000" dirty="0">
                <a:latin typeface="Calibri Light" panose="020F0302020204030204" pitchFamily="34" charset="0"/>
              </a:rPr>
              <a:t>Pronucleus Formation Begins 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220695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Cortical </a:t>
            </a:r>
            <a:r>
              <a:rPr lang="en-US" altLang="en-US" sz="2200" dirty="0" smtClean="0">
                <a:latin typeface="Calibri" panose="020F0502020204030204" pitchFamily="34" charset="0"/>
              </a:rPr>
              <a:t>reaction…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Inactivation of sperm </a:t>
            </a:r>
            <a:r>
              <a:rPr lang="en-US" altLang="en-US" sz="2200" dirty="0" smtClean="0">
                <a:latin typeface="Calibri" panose="020F0502020204030204" pitchFamily="34" charset="0"/>
              </a:rPr>
              <a:t>receptors.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Completion of meiosis II, 2</a:t>
            </a:r>
            <a:r>
              <a:rPr lang="en-US" altLang="en-US" sz="2200" baseline="30000" dirty="0">
                <a:latin typeface="Calibri" panose="020F0502020204030204" pitchFamily="34" charset="0"/>
              </a:rPr>
              <a:t>nd</a:t>
            </a:r>
            <a:r>
              <a:rPr lang="en-US" altLang="en-US" sz="2200" dirty="0">
                <a:latin typeface="Calibri" panose="020F0502020204030204" pitchFamily="34" charset="0"/>
              </a:rPr>
              <a:t> polar body </a:t>
            </a:r>
            <a:r>
              <a:rPr lang="en-US" altLang="en-US" sz="2200" dirty="0" smtClean="0">
                <a:latin typeface="Calibri" panose="020F0502020204030204" pitchFamily="34" charset="0"/>
              </a:rPr>
              <a:t>forms.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Activation of metabolic </a:t>
            </a:r>
            <a:r>
              <a:rPr lang="en-US" altLang="en-US" sz="2200" dirty="0" smtClean="0">
                <a:latin typeface="Calibri" panose="020F0502020204030204" pitchFamily="34" charset="0"/>
              </a:rPr>
              <a:t>enzymes.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mRNA activation for protein </a:t>
            </a:r>
            <a:r>
              <a:rPr lang="en-US" altLang="en-US" sz="2200" dirty="0" smtClean="0">
                <a:latin typeface="Calibri" panose="020F0502020204030204" pitchFamily="34" charset="0"/>
              </a:rPr>
              <a:t>synthesis.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Sperm</a:t>
            </a:r>
            <a:r>
              <a:rPr lang="en-US" altLang="en-US" sz="2200" dirty="0" smtClean="0">
                <a:latin typeface="Calibri" panose="020F0502020204030204" pitchFamily="34" charset="0"/>
              </a:rPr>
              <a:t> is absorbed into cytoplasm.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solidFill>
                  <a:srgbClr val="FC24CE"/>
                </a:solidFill>
                <a:latin typeface="Calibri" panose="020F0502020204030204" pitchFamily="34" charset="0"/>
              </a:rPr>
              <a:t>Female pronucleus </a:t>
            </a:r>
            <a:r>
              <a:rPr lang="en-US" altLang="en-US" sz="2200" dirty="0" smtClean="0">
                <a:latin typeface="Calibri" panose="020F0502020204030204" pitchFamily="34" charset="0"/>
              </a:rPr>
              <a:t>develops.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08067" y="1402542"/>
            <a:ext cx="4269700" cy="5025553"/>
          </a:xfrm>
          <a:prstGeom prst="rect">
            <a:avLst/>
          </a:prstGeom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9852220" y="2946114"/>
            <a:ext cx="1476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 b="1" dirty="0">
                <a:solidFill>
                  <a:srgbClr val="FC24CE"/>
                </a:solidFill>
                <a:latin typeface="Calibri" panose="020F0502020204030204" pitchFamily="34" charset="0"/>
              </a:rPr>
              <a:t>Female</a:t>
            </a:r>
          </a:p>
          <a:p>
            <a:pPr algn="ctr"/>
            <a:r>
              <a:rPr lang="en-US" altLang="en-US" sz="2200" b="1" dirty="0">
                <a:solidFill>
                  <a:srgbClr val="FC24CE"/>
                </a:solidFill>
                <a:latin typeface="Calibri" panose="020F0502020204030204" pitchFamily="34" charset="0"/>
              </a:rPr>
              <a:t>pronucleus</a:t>
            </a:r>
          </a:p>
        </p:txBody>
      </p:sp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8316471" y="3836040"/>
            <a:ext cx="649288" cy="1376362"/>
            <a:chOff x="2200" y="2361"/>
            <a:chExt cx="409" cy="867"/>
          </a:xfrm>
        </p:grpSpPr>
        <p:sp>
          <p:nvSpPr>
            <p:cNvPr id="28684" name="Line 9"/>
            <p:cNvSpPr>
              <a:spLocks noChangeShapeType="1"/>
            </p:cNvSpPr>
            <p:nvPr/>
          </p:nvSpPr>
          <p:spPr bwMode="auto">
            <a:xfrm>
              <a:off x="2200" y="2361"/>
              <a:ext cx="0" cy="3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685" name="Line 10"/>
            <p:cNvSpPr>
              <a:spLocks noChangeShapeType="1"/>
            </p:cNvSpPr>
            <p:nvPr/>
          </p:nvSpPr>
          <p:spPr bwMode="auto">
            <a:xfrm>
              <a:off x="2200" y="2664"/>
              <a:ext cx="409" cy="5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8681" name="Group 11"/>
          <p:cNvGrpSpPr>
            <a:grpSpLocks/>
          </p:cNvGrpSpPr>
          <p:nvPr/>
        </p:nvGrpSpPr>
        <p:grpSpPr bwMode="auto">
          <a:xfrm>
            <a:off x="9905890" y="3636964"/>
            <a:ext cx="657225" cy="1525587"/>
            <a:chOff x="3227" y="2227"/>
            <a:chExt cx="414" cy="961"/>
          </a:xfrm>
        </p:grpSpPr>
        <p:sp>
          <p:nvSpPr>
            <p:cNvPr id="28682" name="Line 12"/>
            <p:cNvSpPr>
              <a:spLocks noChangeShapeType="1"/>
            </p:cNvSpPr>
            <p:nvPr/>
          </p:nvSpPr>
          <p:spPr bwMode="auto">
            <a:xfrm>
              <a:off x="3641" y="2227"/>
              <a:ext cx="0" cy="4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683" name="Line 13"/>
            <p:cNvSpPr>
              <a:spLocks noChangeShapeType="1"/>
            </p:cNvSpPr>
            <p:nvPr/>
          </p:nvSpPr>
          <p:spPr bwMode="auto">
            <a:xfrm flipH="1">
              <a:off x="3227" y="2677"/>
              <a:ext cx="414" cy="5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509982" y="3114627"/>
            <a:ext cx="3465069" cy="104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Nucleus </a:t>
            </a:r>
            <a:r>
              <a:rPr lang="en-US" altLang="en-US" sz="2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of fertilizing</a:t>
            </a:r>
            <a:endParaRPr lang="en-US" altLang="en-US" sz="22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alt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spermatozoon</a:t>
            </a:r>
          </a:p>
        </p:txBody>
      </p:sp>
      <p:sp>
        <p:nvSpPr>
          <p:cNvPr id="18" name="Oval 17"/>
          <p:cNvSpPr/>
          <p:nvPr/>
        </p:nvSpPr>
        <p:spPr>
          <a:xfrm>
            <a:off x="8734576" y="5076960"/>
            <a:ext cx="477672" cy="50496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9594377" y="4981433"/>
            <a:ext cx="491320" cy="518616"/>
          </a:xfrm>
          <a:prstGeom prst="ellipse">
            <a:avLst/>
          </a:prstGeom>
          <a:noFill/>
          <a:ln w="38100">
            <a:solidFill>
              <a:srgbClr val="FC24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448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Calibri Light" panose="020F0302020204030204" pitchFamily="34" charset="0"/>
              </a:rPr>
              <a:t>Spindle Formation and Cleavage Preparation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382917" y="2139525"/>
            <a:ext cx="5847937" cy="4351338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Male pronucleus</a:t>
            </a:r>
            <a:r>
              <a:rPr lang="en-US" sz="2200" b="1" dirty="0" smtClean="0"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latin typeface="Calibri" panose="020F0502020204030204" pitchFamily="34" charset="0"/>
              </a:rPr>
              <a:t>migrates to center of cell.</a:t>
            </a:r>
          </a:p>
          <a:p>
            <a:r>
              <a:rPr lang="en-US" sz="22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Spindle</a:t>
            </a:r>
            <a:r>
              <a:rPr lang="en-US" sz="22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latin typeface="Calibri" panose="020F0502020204030204" pitchFamily="34" charset="0"/>
              </a:rPr>
              <a:t>fibers form.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Mark preparation for first cleavage division.</a:t>
            </a:r>
          </a:p>
          <a:p>
            <a:pPr marL="0" indent="0">
              <a:buNone/>
            </a:pPr>
            <a:endParaRPr lang="en-US" sz="2200" dirty="0">
              <a:latin typeface="Calibri" panose="020F0502020204030204" pitchFamily="34" charset="0"/>
            </a:endParaRPr>
          </a:p>
        </p:txBody>
      </p:sp>
      <p:pic>
        <p:nvPicPr>
          <p:cNvPr id="16" name="Picture 2" descr="figure_29_01b_4_unlabel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8237" y="1825625"/>
            <a:ext cx="399481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2144281" y="4047962"/>
            <a:ext cx="776330" cy="1051895"/>
            <a:chOff x="1921" y="2185"/>
            <a:chExt cx="747" cy="995"/>
          </a:xfrm>
        </p:grpSpPr>
        <p:sp>
          <p:nvSpPr>
            <p:cNvPr id="18" name="Line 10"/>
            <p:cNvSpPr>
              <a:spLocks noChangeShapeType="1"/>
            </p:cNvSpPr>
            <p:nvPr/>
          </p:nvSpPr>
          <p:spPr bwMode="auto">
            <a:xfrm>
              <a:off x="1923" y="2185"/>
              <a:ext cx="0" cy="3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>
              <a:off x="1921" y="2515"/>
              <a:ext cx="747" cy="6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209243" y="3253287"/>
            <a:ext cx="1857375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Male</a:t>
            </a:r>
          </a:p>
          <a:p>
            <a:pPr algn="ctr"/>
            <a:r>
              <a:rPr lang="en-US" altLang="en-US" sz="2200" b="1" dirty="0">
                <a:solidFill>
                  <a:srgbClr val="002060"/>
                </a:solidFill>
                <a:latin typeface="Calibri" panose="020F0502020204030204" pitchFamily="34" charset="0"/>
              </a:rPr>
              <a:t>pronucleus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953311" y="2913065"/>
            <a:ext cx="18573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 b="1" dirty="0">
                <a:solidFill>
                  <a:srgbClr val="FC24CE"/>
                </a:solidFill>
                <a:latin typeface="Calibri" panose="020F0502020204030204" pitchFamily="34" charset="0"/>
              </a:rPr>
              <a:t>Female</a:t>
            </a:r>
          </a:p>
          <a:p>
            <a:pPr algn="ctr"/>
            <a:r>
              <a:rPr lang="en-US" altLang="en-US" sz="2200" b="1" dirty="0">
                <a:solidFill>
                  <a:srgbClr val="FC24CE"/>
                </a:solidFill>
                <a:latin typeface="Calibri" panose="020F0502020204030204" pitchFamily="34" charset="0"/>
              </a:rPr>
              <a:t>pronucleus</a:t>
            </a: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flipV="1">
            <a:off x="3466519" y="3635065"/>
            <a:ext cx="54591" cy="103246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756842" y="4926832"/>
            <a:ext cx="477672" cy="50496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2720448" y="4412769"/>
            <a:ext cx="477672" cy="504967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323226" y="4988249"/>
            <a:ext cx="477672" cy="504967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Fusion of Pronuclei = Amphimixis = Conception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Fusion of female </a:t>
            </a:r>
            <a:r>
              <a:rPr lang="en-US" altLang="en-US" sz="2200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and male pronuclei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Moment of </a:t>
            </a:r>
            <a:r>
              <a:rPr lang="en-US" altLang="en-US" sz="2200" b="1" i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conception</a:t>
            </a:r>
            <a:r>
              <a:rPr lang="en-US" altLang="en-US" sz="22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en-US" altLang="en-US" sz="22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Now a </a:t>
            </a:r>
            <a:r>
              <a:rPr lang="en-US" altLang="en-US" sz="2200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zygote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with 46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chromosomes.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i="1" u="sng" dirty="0">
                <a:solidFill>
                  <a:srgbClr val="000000"/>
                </a:solidFill>
                <a:latin typeface="Calibri" panose="020F0502020204030204" pitchFamily="34" charset="0"/>
              </a:rPr>
              <a:t>Fertilization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 is 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officially complete.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First </a:t>
            </a:r>
            <a:r>
              <a:rPr lang="en-US" altLang="en-US" sz="2200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cleavage</a:t>
            </a:r>
            <a:r>
              <a:rPr lang="en-US" alt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division begins.</a:t>
            </a:r>
          </a:p>
          <a:p>
            <a:pPr lvl="1">
              <a:lnSpc>
                <a:spcPct val="120000"/>
              </a:lnSpc>
            </a:pPr>
            <a:endParaRPr lang="en-US" alt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105" y="1825625"/>
            <a:ext cx="4005790" cy="435133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9680</TotalTime>
  <Words>2669</Words>
  <Application>Microsoft Office PowerPoint</Application>
  <PresentationFormat>Widescreen</PresentationFormat>
  <Paragraphs>632</Paragraphs>
  <Slides>42</Slides>
  <Notes>38</Notes>
  <HiddenSlides>9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ＭＳ Ｐゴシック</vt:lpstr>
      <vt:lpstr>Arial</vt:lpstr>
      <vt:lpstr>Calibri</vt:lpstr>
      <vt:lpstr>Calibri Light</vt:lpstr>
      <vt:lpstr>Courier New</vt:lpstr>
      <vt:lpstr>Times</vt:lpstr>
      <vt:lpstr>Times New Roman</vt:lpstr>
      <vt:lpstr>Wingdings</vt:lpstr>
      <vt:lpstr>Wingdings 2</vt:lpstr>
      <vt:lpstr>HDOfficeLightV0</vt:lpstr>
      <vt:lpstr>Clarity</vt:lpstr>
      <vt:lpstr>BI 233 Laboratory  Human Development</vt:lpstr>
      <vt:lpstr>Spermatogenesis Involves: Mitosis, Meiosis and Spermiogenesis</vt:lpstr>
      <vt:lpstr>                                            The Process of Oogenesis</vt:lpstr>
      <vt:lpstr>From Start of a Single Cell…  Becomes the Being Containing Trillions</vt:lpstr>
      <vt:lpstr>Fertilization Defined</vt:lpstr>
      <vt:lpstr>                             Activation of the Oocyte</vt:lpstr>
      <vt:lpstr>Pronucleus Formation Begins </vt:lpstr>
      <vt:lpstr>Spindle Formation and Cleavage Preparation</vt:lpstr>
      <vt:lpstr>Fusion of Pronuclei = Amphimixis = Conception</vt:lpstr>
      <vt:lpstr>First Cleavage Forms Blastomeres</vt:lpstr>
      <vt:lpstr>Fertilization to Day 2</vt:lpstr>
      <vt:lpstr>Cleavage and Blastocyst Formation</vt:lpstr>
      <vt:lpstr>PowerPoint Presentation</vt:lpstr>
      <vt:lpstr>Stages in Implantation: Days 6 and 7</vt:lpstr>
      <vt:lpstr>Stages in Implantation: Days 8 and 9</vt:lpstr>
      <vt:lpstr>Amniotic Cavity and Yolk Sac Formation</vt:lpstr>
      <vt:lpstr> Gastrulation: Migration of cell to interior forming layer between ectoderm and endoderm. </vt:lpstr>
      <vt:lpstr>PowerPoint Presentation</vt:lpstr>
      <vt:lpstr>PowerPoint Presentation</vt:lpstr>
      <vt:lpstr>Primary Germ Layers</vt:lpstr>
      <vt:lpstr>Primary Germ Layers</vt:lpstr>
      <vt:lpstr>Formation of Extraembryonic Membranes</vt:lpstr>
      <vt:lpstr>Placentation </vt:lpstr>
      <vt:lpstr>Placenta</vt:lpstr>
      <vt:lpstr>Fetal Circulation</vt:lpstr>
      <vt:lpstr>Fetal Circulation – 3 shunts</vt:lpstr>
      <vt:lpstr>PowerPoint Presentation</vt:lpstr>
      <vt:lpstr>The Endocrine Placenta - 6</vt:lpstr>
      <vt:lpstr>Gestation….. Time Spent in Prenatal Development</vt:lpstr>
      <vt:lpstr>Embryogenesis</vt:lpstr>
      <vt:lpstr>First Trimester: Week 4</vt:lpstr>
      <vt:lpstr>First Trimester: Week 8</vt:lpstr>
      <vt:lpstr>First Trimester: Week 12</vt:lpstr>
      <vt:lpstr>First Trimester</vt:lpstr>
      <vt:lpstr>The Fetus: Second and Third Trimesters</vt:lpstr>
      <vt:lpstr>The Mother: Second and Third Trimesters</vt:lpstr>
      <vt:lpstr>Changes in Maternal System</vt:lpstr>
      <vt:lpstr>Development…..Gradual and Continuous Process From Fertilization to Maturity</vt:lpstr>
      <vt:lpstr>Factors Involved in Initiation of Labor and Delivery</vt:lpstr>
      <vt:lpstr>Lifes Greatest Miracle   </vt:lpstr>
      <vt:lpstr>Activities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Nervous Tissue</dc:title>
  <dc:creator>Schuldt</dc:creator>
  <cp:lastModifiedBy>Windows User</cp:lastModifiedBy>
  <cp:revision>940</cp:revision>
  <cp:lastPrinted>2017-05-31T23:16:13Z</cp:lastPrinted>
  <dcterms:created xsi:type="dcterms:W3CDTF">2015-10-26T14:33:33Z</dcterms:created>
  <dcterms:modified xsi:type="dcterms:W3CDTF">2019-05-31T00:39:24Z</dcterms:modified>
</cp:coreProperties>
</file>