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0" r:id="rId1"/>
    <p:sldMasterId id="2147483671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60" r:id="rId7"/>
    <p:sldId id="265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4" r:id="rId18"/>
    <p:sldId id="275" r:id="rId19"/>
    <p:sldId id="276" r:id="rId20"/>
    <p:sldId id="304" r:id="rId21"/>
    <p:sldId id="295" r:id="rId22"/>
    <p:sldId id="297" r:id="rId23"/>
    <p:sldId id="296" r:id="rId24"/>
    <p:sldId id="303" r:id="rId25"/>
    <p:sldId id="277" r:id="rId26"/>
    <p:sldId id="278" r:id="rId27"/>
    <p:sldId id="279" r:id="rId28"/>
    <p:sldId id="272" r:id="rId29"/>
    <p:sldId id="271" r:id="rId30"/>
    <p:sldId id="273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302" r:id="rId44"/>
    <p:sldId id="292" r:id="rId45"/>
    <p:sldId id="300" r:id="rId46"/>
    <p:sldId id="294" r:id="rId47"/>
    <p:sldId id="299" r:id="rId48"/>
    <p:sldId id="298" r:id="rId49"/>
    <p:sldId id="301" r:id="rId50"/>
    <p:sldId id="293" r:id="rId5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8"/>
    <a:srgbClr val="2D1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3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-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45248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769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462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7234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 view of heart retrieved from http://image.slidesharecdn.com/ch21lecturepresentation-140918213639-phpapp02/95/ch-21lecturepresentation-14-638.jpg?cb=1411076332, 2016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 view of heart retrieved rom http://158.132.198.175/lexicon/web/tmp_img/a619260dd04f7fe872f7ec14740c2320.jpg, 2016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599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http://sundar.me/wp-content/uploads/2011/03/heart-valves-from-above.gif, 2014</a:t>
            </a:r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99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thing is controlled by God. (2010, January). How the Heart Works 3D Video. flv [video file]. Retrieved from https://www.youtube.com/watch?v=oHMmtqKgs50</a:t>
            </a:r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74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http://www.macts.com/assets/image-cache/home/afibcenter/public_html/images/valve/valves.9898ef67.jpg, 2016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8278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https://soperedi.files.wordpress.com/2013/07/4cc8b-1.jpg, 2016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622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https://upload.wikimedia.org/wikipedia/commons/c/c9/Coronary_arteries.png, 2016</a:t>
            </a:r>
          </a:p>
        </p:txBody>
      </p:sp>
      <p:sp>
        <p:nvSpPr>
          <p:cNvPr id="348" name="Shape 3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792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http://websupport1.citytech.cuny.edu/faculty/ibarjis/Teaching/Anatomy%20and%20Physiology/lecture20/Lecture/Figure6.jpg, 2016</a:t>
            </a:r>
          </a:p>
        </p:txBody>
      </p:sp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978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http://farm2.static.flickr.com/1267/1337308380_2c824294be_m.jpg, 2014</a:t>
            </a:r>
          </a:p>
        </p:txBody>
      </p:sp>
      <p:sp>
        <p:nvSpPr>
          <p:cNvPr id="370" name="Shape 3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00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960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Khanacademymedicine. (2012, October). Lubb Dupp [video file]. Retrieved from http://www.youtube.com/watch?v=-4kGMI-qQ3I</a:t>
            </a:r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963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Legend retrieved from http://www.vetvisions.com/p411_files/Anatomy.gif, 2016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image retrieved from https://www.ole.bris.ac.uk/bbcswebdav/institution/Faculty%20of%20Health%20Sciences/MB%20ChB/Hippocrates%20Year%203%20Medicine%20and%20Surgery/Cardiology%20-%20Valvular%20heart%20disease/images/pic005.jpg, 2016</a:t>
            </a:r>
          </a:p>
        </p:txBody>
      </p:sp>
      <p:sp>
        <p:nvSpPr>
          <p:cNvPr id="386" name="Shape 3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209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http://images.medicinenet.com/images/illustrations/heartxsection.gif, 2016</a:t>
            </a:r>
          </a:p>
        </p:txBody>
      </p:sp>
      <p:sp>
        <p:nvSpPr>
          <p:cNvPr id="323" name="Shape 3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265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http://upload.wikimedia.org/wikipedia/commons/thumb/e/e7/Electrical_conduction_system_of_the_heart.svg/2000px-Electrical_conduction_system_of_the_heart.svg.png, 2014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672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McGraw-Hill Companies, Inc. (2014). Conducting System of the Heart [video file]. Retrieved from https://www.youtube.com/watch?v=te_SY3MeWys</a:t>
            </a:r>
          </a:p>
        </p:txBody>
      </p:sp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071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http://sr.photos3.fotosearch.com/bthumb/CSP/CSP994/k15824377.jpg, 2014</a:t>
            </a:r>
          </a:p>
        </p:txBody>
      </p:sp>
      <p:sp>
        <p:nvSpPr>
          <p:cNvPr id="396" name="Shape 3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308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470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Alila Medical Media. (2014, April). Cardiac Conduction System and Understanding ECG, Animation [video file]. Retrieved from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http://www.youtube.com/watch?v=RYZ4daFwMa8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509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637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https://upload.wikimedia.org/wikipedia/commons/thumb/9/9e/SinusRhythmLabels.svg/2000px-SinusRhythmLabels.svg.png, 2016</a:t>
            </a:r>
          </a:p>
        </p:txBody>
      </p:sp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9974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26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https://upload.wikimedia.org/wikipedia/commons/thumb/9/9e/SinusRhythmLabels.svg/2000px-SinusRhythmLabels.svg.png, 2016</a:t>
            </a:r>
          </a:p>
        </p:txBody>
      </p:sp>
      <p:sp>
        <p:nvSpPr>
          <p:cNvPr id="436" name="Shape 4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655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https://upload.wikimedia.org/wikipedia/commons/thumb/9/9e/SinusRhythmLabels.svg/2000px-SinusRhythmLabels.svg.png, 2016</a:t>
            </a:r>
          </a:p>
        </p:txBody>
      </p:sp>
      <p:sp>
        <p:nvSpPr>
          <p:cNvPr id="444" name="Shape 4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422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http://cdn2.omidoo.com/sites/default/files/imagecache/full_width/images/bydate/20130517/shutterstock88634599copy.jpg, 2016</a:t>
            </a:r>
          </a:p>
        </p:txBody>
      </p:sp>
      <p:sp>
        <p:nvSpPr>
          <p:cNvPr id="452" name="Shape 4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1452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this EKG notice 2 normal heart beats then a PVC (premature ventricular contraction) and then 2 normal beats.  Occasional PVCs nothing to worry about but if happens frequently may need treatment.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http://bdml.stanford.edu/twiki/bin/view/Haptics/CatheterForceSensing.html, 2016</a:t>
            </a:r>
          </a:p>
        </p:txBody>
      </p:sp>
      <p:sp>
        <p:nvSpPr>
          <p:cNvPr id="460" name="Shape 4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750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60341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degree AV block may not cause any physical problems, second degree may result in heart skipping a beat and may cause dizziness or fainting.  Third degree limits blood flow to the body and may cause fatigue, dizziness, fainting.  Need prompt treatment which may include pacemaker.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http://mykentuckyheart.com/images/pictures/AVblocks.gif, 2016</a:t>
            </a:r>
          </a:p>
        </p:txBody>
      </p:sp>
      <p:sp>
        <p:nvSpPr>
          <p:cNvPr id="476" name="Shape 4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4243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1393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Vernier image retrieved from http://2.bp.blogspot.com/_aLnunV6-RSU/Sjr00Omhi4I/AAAAAAAAAqg/Me5HokuIv2c/s200/manwbc.jpg, 2016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Sheep’s heart retrieved from https://b51ab7d9e5e1e7063dcb70cee5c33cf7f4b7bad8.googledrive.com/host/0Bx6hk6AUBHxDc2d4TDJZTFIyMGs/files/Bio%20102/Bio%20102%20Laboratory/Mammal%20Organs/sheep_heart_2.jpg, 2016</a:t>
            </a:r>
          </a:p>
        </p:txBody>
      </p:sp>
      <p:sp>
        <p:nvSpPr>
          <p:cNvPr id="493" name="Shape 4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95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Shape 5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666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from http://classconnection.s3.amazonaws.com/82/flashcards/2839082/png/heart_wall1318423923236-thumb4001361728899278.png, 2014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174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87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91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625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894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 A&amp;P Unity of Form and Function 6e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88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09600" y="792079"/>
            <a:ext cx="2852928" cy="12618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962400" y="792079"/>
            <a:ext cx="7619999" cy="5577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10159" algn="l" rtl="0">
              <a:spcBef>
                <a:spcPts val="640"/>
              </a:spcBef>
              <a:buClr>
                <a:schemeClr val="accent1"/>
              </a:buClr>
              <a:buSzPct val="85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39369" algn="l" rtl="0">
              <a:spcBef>
                <a:spcPts val="560"/>
              </a:spcBef>
              <a:buClr>
                <a:schemeClr val="accent1"/>
              </a:buClr>
              <a:buSzPct val="85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48259" algn="l" rtl="0">
              <a:spcBef>
                <a:spcPts val="480"/>
              </a:spcBef>
              <a:buClr>
                <a:schemeClr val="accent1"/>
              </a:buClr>
              <a:buSzPct val="9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39" marR="0" lvl="3" indent="-66039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720" marR="0" lvl="4" indent="-20319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marR="0" lvl="5" indent="-63500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80" marR="0" lvl="6" indent="-55880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60" marR="0" lvl="7" indent="-60960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240" marR="0" lvl="8" indent="-66039" algn="l" rtl="0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609600" y="2130552"/>
            <a:ext cx="2852928" cy="4243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Shape 24"/>
          <p:cNvCxnSpPr/>
          <p:nvPr/>
        </p:nvCxnSpPr>
        <p:spPr>
          <a:xfrm rot="5400000">
            <a:off x="912151" y="3579942"/>
            <a:ext cx="5577839" cy="2116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3657600" y="-1447799"/>
            <a:ext cx="4876799" cy="1097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3339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82550" algn="l" rtl="0">
              <a:spcBef>
                <a:spcPts val="400"/>
              </a:spcBef>
              <a:buClr>
                <a:schemeClr val="accent1"/>
              </a:buClr>
              <a:buSzPct val="85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82550" algn="l" rtl="0">
              <a:spcBef>
                <a:spcPts val="360"/>
              </a:spcBef>
              <a:buClr>
                <a:schemeClr val="accent1"/>
              </a:buClr>
              <a:buSzPct val="9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39" marR="0" lvl="3" indent="-9143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720" marR="0" lvl="4" indent="-58419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marR="0" lvl="5" indent="-10795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80" marR="0" lvl="6" indent="-10033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60" marR="0" lvl="7" indent="-10541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240" marR="0" lvl="8" indent="-110489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 rot="5400000">
            <a:off x="7277099" y="2171700"/>
            <a:ext cx="5867400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 rot="5400000">
            <a:off x="1689099" y="-469900"/>
            <a:ext cx="5867400" cy="80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3339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82550" algn="l" rtl="0">
              <a:spcBef>
                <a:spcPts val="400"/>
              </a:spcBef>
              <a:buClr>
                <a:schemeClr val="accent1"/>
              </a:buClr>
              <a:buSzPct val="85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82550" algn="l" rtl="0">
              <a:spcBef>
                <a:spcPts val="360"/>
              </a:spcBef>
              <a:buClr>
                <a:schemeClr val="accent1"/>
              </a:buClr>
              <a:buSzPct val="9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39" marR="0" lvl="3" indent="-9143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720" marR="0" lvl="4" indent="-58419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marR="0" lvl="5" indent="-10795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80" marR="0" lvl="6" indent="-10033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60" marR="0" lvl="7" indent="-10541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240" marR="0" lvl="8" indent="-110489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1524000" y="112452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rgbClr val="3F3F3F"/>
              </a:buClr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831850" y="1712423"/>
            <a:ext cx="10515599" cy="28512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831850" y="455263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3F3F3F"/>
              </a:buClr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5181600" cy="4351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6172200" y="1828800"/>
            <a:ext cx="5181600" cy="4351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45126" y="1681850"/>
            <a:ext cx="5156199" cy="8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2"/>
          </p:nvPr>
        </p:nvSpPr>
        <p:spPr>
          <a:xfrm>
            <a:off x="845126" y="2507550"/>
            <a:ext cx="5156199" cy="3680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3"/>
          </p:nvPr>
        </p:nvSpPr>
        <p:spPr>
          <a:xfrm>
            <a:off x="6172200" y="1681850"/>
            <a:ext cx="5181601" cy="82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4"/>
          </p:nvPr>
        </p:nvSpPr>
        <p:spPr>
          <a:xfrm>
            <a:off x="6172200" y="2507550"/>
            <a:ext cx="5181601" cy="3680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841248" y="457200"/>
            <a:ext cx="3931919" cy="1600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5181600" y="990600"/>
            <a:ext cx="6172199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2"/>
          </p:nvPr>
        </p:nvSpPr>
        <p:spPr>
          <a:xfrm>
            <a:off x="841248" y="2057399"/>
            <a:ext cx="3931919" cy="3810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73351"/>
            <a:ext cx="5384799" cy="47183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31750" algn="l" rtl="0">
              <a:spcBef>
                <a:spcPts val="560"/>
              </a:spcBef>
              <a:buClr>
                <a:schemeClr val="accent1"/>
              </a:buClr>
              <a:buSzPct val="85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0959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71119" algn="l" rtl="0">
              <a:spcBef>
                <a:spcPts val="400"/>
              </a:spcBef>
              <a:buClr>
                <a:schemeClr val="accent1"/>
              </a:buClr>
              <a:buSzPct val="9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39" marR="0" lvl="3" indent="-78739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720" marR="0" lvl="4" indent="-33019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marR="0" lvl="5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80" marR="0" lvl="6" indent="-6858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60" marR="0" lvl="7" indent="-736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240" marR="0" lvl="8" indent="-78739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197600" y="1673351"/>
            <a:ext cx="5384799" cy="47183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31750" algn="l" rtl="0">
              <a:spcBef>
                <a:spcPts val="560"/>
              </a:spcBef>
              <a:buClr>
                <a:schemeClr val="accent1"/>
              </a:buClr>
              <a:buSzPct val="85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0959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71119" algn="l" rtl="0">
              <a:spcBef>
                <a:spcPts val="400"/>
              </a:spcBef>
              <a:buClr>
                <a:schemeClr val="accent1"/>
              </a:buClr>
              <a:buSzPct val="9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39" marR="0" lvl="3" indent="-78739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720" marR="0" lvl="4" indent="-33019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marR="0" lvl="5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80" marR="0" lvl="6" indent="-6858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60" marR="0" lvl="7" indent="-73660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240" marR="0" lvl="8" indent="-78739" algn="l" rtl="0">
              <a:spcBef>
                <a:spcPts val="36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841248" y="457200"/>
            <a:ext cx="393191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pic" idx="2"/>
          </p:nvPr>
        </p:nvSpPr>
        <p:spPr>
          <a:xfrm>
            <a:off x="5181600" y="990600"/>
            <a:ext cx="6172199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841248" y="2057400"/>
            <a:ext cx="3931919" cy="380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3927259" y="-1253331"/>
            <a:ext cx="4351336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 rot="5400000">
            <a:off x="7133431" y="1951831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 rot="5400000">
            <a:off x="1799431" y="-600869"/>
            <a:ext cx="5811836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3339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82550" algn="l" rtl="0">
              <a:spcBef>
                <a:spcPts val="400"/>
              </a:spcBef>
              <a:buClr>
                <a:schemeClr val="accent1"/>
              </a:buClr>
              <a:buSzPct val="85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82550" algn="l" rtl="0">
              <a:spcBef>
                <a:spcPts val="360"/>
              </a:spcBef>
              <a:buClr>
                <a:schemeClr val="accent1"/>
              </a:buClr>
              <a:buSzPct val="9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39" marR="0" lvl="3" indent="-9143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720" marR="0" lvl="4" indent="-58419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marR="0" lvl="5" indent="-10795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80" marR="0" lvl="6" indent="-10033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60" marR="0" lvl="7" indent="-10541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240" marR="0" lvl="8" indent="-110489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914400" y="1371600"/>
            <a:ext cx="10464800" cy="192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5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914400" y="3505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rgbClr val="5555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260"/>
              </a:spcBef>
              <a:buClr>
                <a:schemeClr val="accent1"/>
              </a:buClr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260"/>
              </a:spcBef>
              <a:buClr>
                <a:schemeClr val="accent1"/>
              </a:buClr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260"/>
              </a:spcBef>
              <a:buClr>
                <a:schemeClr val="accent1"/>
              </a:buClr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260"/>
              </a:spcBef>
              <a:buClr>
                <a:schemeClr val="accent1"/>
              </a:buClr>
              <a:buFont typeface="Arial"/>
              <a:buNone/>
              <a:defRPr sz="1300" b="0" i="0" u="none" strike="noStrike" cap="none">
                <a:solidFill>
                  <a:srgbClr val="8B8B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Shape 44"/>
          <p:cNvCxnSpPr/>
          <p:nvPr/>
        </p:nvCxnSpPr>
        <p:spPr>
          <a:xfrm>
            <a:off x="914400" y="3398519"/>
            <a:ext cx="10464800" cy="158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963083" y="2362200"/>
            <a:ext cx="10363200" cy="22002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963083" y="462686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" name="Shape 51"/>
          <p:cNvCxnSpPr/>
          <p:nvPr/>
        </p:nvCxnSpPr>
        <p:spPr>
          <a:xfrm>
            <a:off x="975359" y="4599432"/>
            <a:ext cx="10464800" cy="1587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09600" y="1676400"/>
            <a:ext cx="5242559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609600" y="2438400"/>
            <a:ext cx="5242559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3339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82550" algn="l" rtl="0">
              <a:spcBef>
                <a:spcPts val="400"/>
              </a:spcBef>
              <a:buClr>
                <a:schemeClr val="accent1"/>
              </a:buClr>
              <a:buSzPct val="85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82550" algn="l" rtl="0">
              <a:spcBef>
                <a:spcPts val="360"/>
              </a:spcBef>
              <a:buClr>
                <a:schemeClr val="accent1"/>
              </a:buClr>
              <a:buSzPct val="9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39" marR="0" lvl="3" indent="-9143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720" marR="0" lvl="4" indent="-4571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marR="0" lvl="5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80" marR="0" lvl="6" indent="-8128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60" marR="0" lvl="7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240" marR="0" lvl="8" indent="-9143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6339839" y="1676400"/>
            <a:ext cx="5242559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6339839" y="2438400"/>
            <a:ext cx="5242559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3339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82550" algn="l" rtl="0">
              <a:spcBef>
                <a:spcPts val="400"/>
              </a:spcBef>
              <a:buClr>
                <a:schemeClr val="accent1"/>
              </a:buClr>
              <a:buSzPct val="85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82550" algn="l" rtl="0">
              <a:spcBef>
                <a:spcPts val="360"/>
              </a:spcBef>
              <a:buClr>
                <a:schemeClr val="accent1"/>
              </a:buClr>
              <a:buSzPct val="9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39" marR="0" lvl="3" indent="-9143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720" marR="0" lvl="4" indent="-4571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marR="0" lvl="5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80" marR="0" lvl="6" indent="-8128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60" marR="0" lvl="7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240" marR="0" lvl="8" indent="-9143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Shape 61"/>
          <p:cNvCxnSpPr/>
          <p:nvPr/>
        </p:nvCxnSpPr>
        <p:spPr>
          <a:xfrm rot="5400000">
            <a:off x="3741949" y="4045690"/>
            <a:ext cx="4709160" cy="105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09600" y="792479"/>
            <a:ext cx="2856907" cy="12649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2"/>
          </p:nvPr>
        </p:nvSpPr>
        <p:spPr>
          <a:xfrm>
            <a:off x="3811480" y="838200"/>
            <a:ext cx="7872520" cy="5500456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accent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09600" y="2133600"/>
            <a:ext cx="2852928" cy="42428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53339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82550" algn="l" rtl="0">
              <a:spcBef>
                <a:spcPts val="400"/>
              </a:spcBef>
              <a:buClr>
                <a:schemeClr val="accent1"/>
              </a:buClr>
              <a:buSzPct val="85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82550" algn="l" rtl="0">
              <a:spcBef>
                <a:spcPts val="360"/>
              </a:spcBef>
              <a:buClr>
                <a:schemeClr val="accent1"/>
              </a:buClr>
              <a:buSzPct val="9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39" marR="0" lvl="3" indent="-91439" algn="l" rtl="0">
              <a:spcBef>
                <a:spcPts val="32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8720" marR="0" lvl="4" indent="-58419" algn="l" rtl="0">
              <a:spcBef>
                <a:spcPts val="28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marR="0" lvl="5" indent="-10795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554480" marR="0" lvl="6" indent="-10033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737360" marR="0" lvl="7" indent="-105410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920240" marR="0" lvl="8" indent="-110489" algn="l" rtl="0">
              <a:spcBef>
                <a:spcPts val="260"/>
              </a:spcBef>
              <a:buClr>
                <a:schemeClr val="accent1"/>
              </a:buClr>
              <a:buSzPct val="1000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0"/>
            <a:ext cx="12192000" cy="365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7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399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599" cy="4351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youtube.com/watch?v=oHMmtqKgs5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-4kGMI-qQ3I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te_SY3MeWy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RYZ4daFwMa8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5oq4ErAmW0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F3HGwpL7uY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-117521" y="1446659"/>
            <a:ext cx="3943065" cy="21616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BI 232 Laboratory </a:t>
            </a:r>
            <a:r>
              <a:rPr lang="en-US"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Circulatory System:</a:t>
            </a:r>
            <a:b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Cardiac Anatomy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42932" y="1481145"/>
            <a:ext cx="4858932" cy="420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4841" y="1028700"/>
            <a:ext cx="5841241" cy="558629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>
            <a:spLocks noGrp="1"/>
          </p:cNvSpPr>
          <p:nvPr>
            <p:ph type="body" idx="2"/>
          </p:nvPr>
        </p:nvSpPr>
        <p:spPr>
          <a:xfrm>
            <a:off x="6061673" y="1524000"/>
            <a:ext cx="5911582" cy="52179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Forms the apex of heart. 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Papillary muscles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Cone shaped trabeculae </a:t>
            </a:r>
            <a:r>
              <a:rPr lang="en-US" sz="222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carneae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Raised bundles of cardiac muscle.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Chordae </a:t>
            </a:r>
            <a:r>
              <a:rPr lang="en-US" sz="222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tendineae</a:t>
            </a: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Anchor bicuspid valve to papillary muscles.</a:t>
            </a:r>
          </a:p>
          <a:p>
            <a:pPr indent="-190500">
              <a:spcBef>
                <a:spcPts val="200"/>
              </a:spcBef>
              <a:buSzPct val="85772"/>
              <a:buFont typeface="Calibri"/>
              <a:buChar char="−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Trabeculae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carneae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 right ventricle.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Interventricular septum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Partitions right and left ventricles.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Aortic semilunar valve 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Blood passes through valve into ascending aorta.</a:t>
            </a:r>
          </a:p>
          <a:p>
            <a:pPr marL="457200" marR="0" lvl="1" indent="-190500" algn="l" rtl="0">
              <a:spcBef>
                <a:spcPts val="200"/>
              </a:spcBef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Above valve are openings to coronary arteries.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r>
              <a:rPr lang="en-US" sz="4000" b="1" i="0" u="sng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Left 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Ventricle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Vessels of the Heart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09600" y="1143000"/>
            <a:ext cx="11277600" cy="5333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None/>
            </a:pPr>
            <a:r>
              <a:rPr lang="en-US" sz="2600" b="1" i="0" u="sng" strike="noStrike" cap="none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PULMONARY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Superior </a:t>
            </a:r>
            <a:r>
              <a:rPr lang="en-US" sz="2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vena cava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Inferior vena cava      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convey deoxygenated blood to heart.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Coronary sinus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Pulmonary trunk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conveys deoxygenated blood to lungs.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Right pulmonary artery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Left pulmonary </a:t>
            </a:r>
            <a:r>
              <a:rPr lang="en-US" sz="2200" b="1" i="0" u="none" strike="noStrike" cap="none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artery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600" b="1" u="sng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SYSTEMIC</a:t>
            </a:r>
            <a:endParaRPr lang="en-US" sz="2600" b="1" i="0" u="sng" strike="noStrike" cap="none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Pulmonary veins (right and left)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conveys oxygenated blood to left atrium.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Aorta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conveys oxygenated blood to systemic arteries.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Ascending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Aortic arch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Descending</a:t>
            </a:r>
            <a:r>
              <a:rPr lang="en-US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(thoracic)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Ligamentum</a:t>
            </a:r>
            <a:r>
              <a:rPr lang="en-US" sz="2200" b="1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arteriosum</a:t>
            </a:r>
            <a:r>
              <a:rPr lang="en-US" sz="2200" b="1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arterial ligament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fetal remnant of </a:t>
            </a: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ductus arteriosus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(fetal structure shunting blood from pulmonary arteries to aorta avoiding circulating blood in lungs)</a:t>
            </a:r>
          </a:p>
          <a:p>
            <a:pPr marL="457200" marR="0" lvl="1" indent="-190500" algn="l" rtl="0">
              <a:spcBef>
                <a:spcPts val="200"/>
              </a:spcBef>
              <a:buClr>
                <a:schemeClr val="accent1"/>
              </a:buClr>
              <a:buSzPct val="850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3134814" y="1748050"/>
            <a:ext cx="136478" cy="885966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004DE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Vessels of the Heart</a:t>
            </a:r>
          </a:p>
        </p:txBody>
      </p:sp>
      <p:pic>
        <p:nvPicPr>
          <p:cNvPr id="270" name="Shape 2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1460736"/>
            <a:ext cx="6400799" cy="50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Shape 27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12800" y="1460736"/>
            <a:ext cx="5384799" cy="50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/>
          <p:nvPr/>
        </p:nvSpPr>
        <p:spPr>
          <a:xfrm>
            <a:off x="4585648" y="3070746"/>
            <a:ext cx="984154" cy="450376"/>
          </a:xfrm>
          <a:prstGeom prst="rect">
            <a:avLst/>
          </a:prstGeom>
          <a:noFill/>
          <a:ln w="38100" cap="flat" cmpd="sng">
            <a:solidFill>
              <a:srgbClr val="004DE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6671101" y="1957317"/>
            <a:ext cx="1831453" cy="176284"/>
          </a:xfrm>
          <a:prstGeom prst="rect">
            <a:avLst/>
          </a:prstGeom>
          <a:noFill/>
          <a:ln w="38100" cap="flat" cmpd="sng">
            <a:solidFill>
              <a:srgbClr val="004DE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6813647" y="2236716"/>
            <a:ext cx="1714308" cy="21461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10205113" y="1957316"/>
            <a:ext cx="1224887" cy="390099"/>
          </a:xfrm>
          <a:prstGeom prst="rect">
            <a:avLst/>
          </a:prstGeom>
          <a:noFill/>
          <a:ln w="38100" cap="flat" cmpd="sng">
            <a:solidFill>
              <a:srgbClr val="004DE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10484513" y="3168009"/>
            <a:ext cx="1097886" cy="69013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812800" y="2389116"/>
            <a:ext cx="1009553" cy="449617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4585648" y="2347416"/>
            <a:ext cx="1072106" cy="354841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4067032" y="1709927"/>
            <a:ext cx="1108121" cy="247388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1" name="Shape 281"/>
          <p:cNvCxnSpPr/>
          <p:nvPr/>
        </p:nvCxnSpPr>
        <p:spPr>
          <a:xfrm rot="10800000" flipH="1">
            <a:off x="3741189" y="2056830"/>
            <a:ext cx="879902" cy="468005"/>
          </a:xfrm>
          <a:prstGeom prst="straightConnector1">
            <a:avLst/>
          </a:prstGeom>
          <a:noFill/>
          <a:ln w="5715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Shape 282"/>
          <p:cNvSpPr/>
          <p:nvPr/>
        </p:nvSpPr>
        <p:spPr>
          <a:xfrm>
            <a:off x="3236223" y="2427050"/>
            <a:ext cx="504967" cy="482363"/>
          </a:xfrm>
          <a:prstGeom prst="ellipse">
            <a:avLst/>
          </a:prstGeom>
          <a:noFill/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10344054" y="4490112"/>
            <a:ext cx="933546" cy="403012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812800" y="2966503"/>
            <a:ext cx="1009553" cy="44543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6400800" y="3549008"/>
            <a:ext cx="1345820" cy="42248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 Heart 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Valves</a:t>
            </a:r>
          </a:p>
        </p:txBody>
      </p:sp>
      <p:pic>
        <p:nvPicPr>
          <p:cNvPr id="292" name="Shape 29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23630" y="1269999"/>
            <a:ext cx="5403375" cy="505422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330198" y="1825625"/>
            <a:ext cx="6886432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one-way blood flow.</a:t>
            </a:r>
          </a:p>
          <a:p>
            <a:pPr marL="182880" marR="0" lvl="0" indent="-18288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atrioventricular (AV) valves</a:t>
            </a:r>
          </a:p>
          <a:p>
            <a:pPr marL="914400" marR="0" lvl="1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AV valve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3 cusps (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tricuspid valve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914400" marR="0" lvl="1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 AV valve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2 cusps (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mitral, bicuspid valve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731520" marR="0" lvl="2" indent="-18541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Chordae </a:t>
            </a:r>
            <a:r>
              <a:rPr lang="en-US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tendineae</a:t>
            </a:r>
            <a:endParaRPr lang="en-US"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05839" marR="0" lvl="3" indent="-19303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Cords connect AV valves to papillary muscles.</a:t>
            </a:r>
          </a:p>
          <a:p>
            <a:pPr marL="731520" marR="0" lvl="2" indent="-18541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flow into great arteries.</a:t>
            </a:r>
          </a:p>
          <a:p>
            <a:pPr marL="182880" marR="0" lvl="0" indent="-18288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semilunar valves</a:t>
            </a:r>
          </a:p>
          <a:p>
            <a:pPr marL="457200" lvl="4" indent="-457200">
              <a:lnSpc>
                <a:spcPct val="110000"/>
              </a:lnSpc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Pulmonary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semilunar valve</a:t>
            </a:r>
          </a:p>
          <a:p>
            <a:pPr marL="723900" lvl="5" indent="-457200">
              <a:lnSpc>
                <a:spcPct val="110000"/>
              </a:lnSpc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right ventricle into pulmonary trunk.</a:t>
            </a:r>
          </a:p>
          <a:p>
            <a:pPr marL="457200" lvl="4" indent="-457200">
              <a:lnSpc>
                <a:spcPct val="110000"/>
              </a:lnSpc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Aortic semilunar valve</a:t>
            </a:r>
          </a:p>
          <a:p>
            <a:pPr marL="723900" lvl="5" indent="-457200">
              <a:lnSpc>
                <a:spcPct val="110000"/>
              </a:lnSpc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left ventricle into aorta.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Blood Flow Through Heart</a:t>
            </a:r>
          </a:p>
        </p:txBody>
      </p:sp>
      <p:pic>
        <p:nvPicPr>
          <p:cNvPr id="300" name="Shape 30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93728" y="2129053"/>
            <a:ext cx="7004540" cy="466206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/>
          <p:nvPr/>
        </p:nvSpPr>
        <p:spPr>
          <a:xfrm>
            <a:off x="723329" y="1372566"/>
            <a:ext cx="1063046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 of blood through heart is from right atrium throughout the body and back again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Video on the pathway of blood through the heart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2057401" y="533400"/>
            <a:ext cx="8382000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Position of the Heart Valves Relative to </a:t>
            </a:r>
            <a:r>
              <a:rPr lang="en-US" sz="3600" b="1" i="0" u="none" strike="noStrike" cap="none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VENTRICULAR Diastole 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3600" b="1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Systole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383366" y="1523999"/>
            <a:ext cx="6169834" cy="46136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➢"/>
            </a:pP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Diastole</a:t>
            </a: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atria contract and ventricles </a:t>
            </a:r>
            <a:r>
              <a:rPr lang="en-US" sz="2200" b="0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relax=filling</a:t>
            </a: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Ventricles relax. 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Pulmonary and aortic valves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 (no backflow). </a:t>
            </a: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 valves open.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Ventricles fill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(about 80% of capacity).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Atria contract (ventricles fill another 20%). </a:t>
            </a:r>
          </a:p>
          <a:p>
            <a:pPr marL="182880" marR="0" lvl="0" indent="-182880" algn="l" rtl="0">
              <a:spcBef>
                <a:spcPts val="56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Shape 309"/>
          <p:cNvSpPr txBox="1">
            <a:spLocks noGrp="1"/>
          </p:cNvSpPr>
          <p:nvPr>
            <p:ph type="body" idx="2"/>
          </p:nvPr>
        </p:nvSpPr>
        <p:spPr>
          <a:xfrm>
            <a:off x="6451600" y="1523999"/>
            <a:ext cx="5384799" cy="46136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➢"/>
            </a:pP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Systole</a:t>
            </a: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ventricles contract and atria relax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Ventricles contract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 valves close. 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Aortic and pulmonary valves open. 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Blood is ejected. 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Atria relax and fill with blood. </a:t>
            </a:r>
          </a:p>
          <a:p>
            <a:pPr marL="182880" marR="0" lvl="0" indent="-182880" algn="l" rtl="0">
              <a:spcBef>
                <a:spcPts val="56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3600358"/>
            <a:ext cx="6034868" cy="3257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609600" y="406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Coronary Circulation: Blood Supply to the Heart</a:t>
            </a:r>
          </a:p>
        </p:txBody>
      </p:sp>
      <p:pic>
        <p:nvPicPr>
          <p:cNvPr id="342" name="Shape 3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7404" y="1295400"/>
            <a:ext cx="10897190" cy="469634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 txBox="1"/>
          <p:nvPr/>
        </p:nvSpPr>
        <p:spPr>
          <a:xfrm>
            <a:off x="497110" y="5076967"/>
            <a:ext cx="8537707" cy="16707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Heart relaxes… </a:t>
            </a:r>
          </a:p>
          <a:p>
            <a:pPr marL="457200" marR="0" lvl="1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pressure of blood in aorta pushes blood into coronary vessels.</a:t>
            </a:r>
          </a:p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anastomoses…</a:t>
            </a:r>
          </a:p>
          <a:p>
            <a:pPr marL="457200" marR="0" lvl="1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Connections between arteries supplying blood to same region.</a:t>
            </a:r>
          </a:p>
          <a:p>
            <a:pPr marL="457200" marR="0" lvl="1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alternate routes if an artery becomes occluded.</a:t>
            </a:r>
          </a:p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2438400"/>
            <a:ext cx="11430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05400" y="3352800"/>
            <a:ext cx="10668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7110" y="3733800"/>
            <a:ext cx="148409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34817" y="4648200"/>
            <a:ext cx="1785583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72200" y="1981200"/>
            <a:ext cx="990600" cy="533400"/>
          </a:xfrm>
          <a:prstGeom prst="rect">
            <a:avLst/>
          </a:prstGeom>
          <a:noFill/>
          <a:ln>
            <a:solidFill>
              <a:srgbClr val="2D12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Coronary Arteries</a:t>
            </a:r>
          </a:p>
        </p:txBody>
      </p:sp>
      <p:sp>
        <p:nvSpPr>
          <p:cNvPr id="351" name="Shape 351"/>
          <p:cNvSpPr txBox="1">
            <a:spLocks noGrp="1"/>
          </p:cNvSpPr>
          <p:nvPr>
            <p:ph type="body" idx="2"/>
          </p:nvPr>
        </p:nvSpPr>
        <p:spPr>
          <a:xfrm>
            <a:off x="5825319" y="1673351"/>
            <a:ext cx="6011080" cy="47183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 coronary </a:t>
            </a: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artery</a:t>
            </a:r>
          </a:p>
          <a:p>
            <a:pPr marL="723900" lvl="1" indent="-457200">
              <a:lnSpc>
                <a:spcPct val="90000"/>
              </a:lnSpc>
              <a:spcBef>
                <a:spcPts val="444"/>
              </a:spcBef>
              <a:buSzPct val="85772"/>
              <a:buFont typeface="+mj-lt"/>
              <a:buAutoNum type="arabicPeriod"/>
            </a:pPr>
            <a:r>
              <a:rPr lang="en-US" sz="2220" b="1" dirty="0" smtClean="0">
                <a:latin typeface="Calibri"/>
                <a:ea typeface="Calibri"/>
                <a:cs typeface="Calibri"/>
                <a:sym typeface="Calibri"/>
              </a:rPr>
              <a:t>Left Anterior </a:t>
            </a:r>
            <a:r>
              <a:rPr lang="en-US" sz="2220" b="1" dirty="0">
                <a:latin typeface="Calibri"/>
                <a:ea typeface="Calibri"/>
                <a:cs typeface="Calibri"/>
                <a:sym typeface="Calibri"/>
              </a:rPr>
              <a:t>interventricular artery</a:t>
            </a:r>
          </a:p>
          <a:p>
            <a:pPr lvl="2" indent="-185419">
              <a:lnSpc>
                <a:spcPct val="90000"/>
              </a:lnSpc>
              <a:spcBef>
                <a:spcPts val="444"/>
              </a:spcBef>
              <a:buSzPct val="90818"/>
            </a:pPr>
            <a:r>
              <a:rPr lang="en-US" sz="2220" dirty="0">
                <a:latin typeface="Calibri"/>
                <a:ea typeface="Calibri"/>
                <a:cs typeface="Calibri"/>
                <a:sym typeface="Calibri"/>
              </a:rPr>
              <a:t>AKA: Left anterior descending (LAD)</a:t>
            </a:r>
          </a:p>
          <a:p>
            <a:pPr marL="723900" marR="0" lvl="1" indent="-4572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+mj-lt"/>
              <a:buAutoNum type="arabicPeriod"/>
            </a:pPr>
            <a:r>
              <a:rPr lang="en-US" sz="222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Circumflex </a:t>
            </a: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artery</a:t>
            </a:r>
          </a:p>
          <a:p>
            <a:pPr marL="731520" marR="0" lvl="2" indent="-185419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90818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 marginal artery</a:t>
            </a:r>
          </a:p>
          <a:p>
            <a:pPr marL="182880" marR="0" lvl="0" indent="-18288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</a:t>
            </a:r>
            <a:r>
              <a:rPr lang="en-US" sz="222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coronary </a:t>
            </a: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artery</a:t>
            </a:r>
          </a:p>
          <a:p>
            <a:pPr marL="723900" marR="0" lvl="1" indent="-4572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+mj-lt"/>
              <a:buAutoNum type="arabicPeriod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marginal artery</a:t>
            </a:r>
          </a:p>
          <a:p>
            <a:pPr marL="182880" marR="0" lvl="0" indent="-18288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Posteriorly right coronary becomes…</a:t>
            </a:r>
          </a:p>
          <a:p>
            <a:pPr marL="723900" marR="0" lvl="1" indent="-4572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+mj-lt"/>
              <a:buAutoNum type="arabicPeriod" startAt="2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 interventricular artery</a:t>
            </a:r>
          </a:p>
          <a:p>
            <a:pPr marL="731520" marR="0" lvl="2" indent="-185419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90818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AKA: Right posterior descending artery (PAD)</a:t>
            </a:r>
          </a:p>
          <a:p>
            <a:pPr marL="182880" marR="0" lvl="0" indent="-18288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 and posterior interventricular arteries form anastomosis near apex.</a:t>
            </a:r>
          </a:p>
          <a:p>
            <a:pPr marL="548640" marR="0" lvl="2" indent="-2540" algn="l" rtl="0">
              <a:lnSpc>
                <a:spcPct val="9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1665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190500" algn="l" rtl="0">
              <a:lnSpc>
                <a:spcPct val="90000"/>
              </a:lnSpc>
              <a:spcBef>
                <a:spcPts val="407"/>
              </a:spcBef>
              <a:buClr>
                <a:schemeClr val="accent1"/>
              </a:buClr>
              <a:buSzPct val="86487"/>
              <a:buFont typeface="Arial"/>
              <a:buNone/>
            </a:pPr>
            <a:endParaRPr sz="203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Shape 3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765077"/>
            <a:ext cx="5384799" cy="4391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Coronary Veins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Shape 36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25439" y="1524000"/>
            <a:ext cx="6055360" cy="514676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401079" y="1701356"/>
            <a:ext cx="4851445" cy="47756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cardiac vein</a:t>
            </a:r>
          </a:p>
          <a:p>
            <a:pPr marL="723900" lvl="1" indent="-457200">
              <a:spcBef>
                <a:spcPts val="440"/>
              </a:spcBef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Descends </a:t>
            </a:r>
            <a:r>
              <a:rPr lang="en-US" sz="220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 interventricular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sulcus.</a:t>
            </a:r>
          </a:p>
          <a:p>
            <a:pPr marL="457200" marR="0" lvl="0" indent="-4572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cardiac vein</a:t>
            </a:r>
          </a:p>
          <a:p>
            <a:pPr marL="457200" marR="0" lvl="0" indent="-4572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 cardiac vein</a:t>
            </a:r>
          </a:p>
          <a:p>
            <a:pPr marL="457200" marR="0" lvl="1" indent="-1905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Ascends </a:t>
            </a: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 interventricular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sulcus</a:t>
            </a:r>
          </a:p>
          <a:p>
            <a:pPr lvl="0" indent="-182880">
              <a:spcBef>
                <a:spcPts val="440"/>
              </a:spcBef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Coronary sinus</a:t>
            </a:r>
          </a:p>
          <a:p>
            <a:pPr lvl="1" indent="-190500">
              <a:spcBef>
                <a:spcPts val="440"/>
              </a:spcBef>
              <a:buFont typeface="Calibri"/>
              <a:buChar char="•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Lies in coronary sulcus.</a:t>
            </a:r>
          </a:p>
          <a:p>
            <a:pPr lvl="1" indent="-190500">
              <a:spcBef>
                <a:spcPts val="440"/>
              </a:spcBef>
              <a:buFont typeface="Calibri"/>
              <a:buChar char="•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Empties into right atrium.</a:t>
            </a:r>
          </a:p>
          <a:p>
            <a:pPr marL="457200" marR="0" lvl="1" indent="-1905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•"/>
            </a:pP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190500" algn="l" rtl="0">
              <a:spcBef>
                <a:spcPts val="360"/>
              </a:spcBef>
              <a:buClr>
                <a:schemeClr val="accent1"/>
              </a:buClr>
              <a:buSzPct val="850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Shape 363"/>
          <p:cNvSpPr/>
          <p:nvPr/>
        </p:nvSpPr>
        <p:spPr>
          <a:xfrm>
            <a:off x="7961042" y="3524014"/>
            <a:ext cx="503688" cy="450376"/>
          </a:xfrm>
          <a:prstGeom prst="rect">
            <a:avLst/>
          </a:prstGeom>
          <a:noFill/>
          <a:ln w="38100" cap="flat" cmpd="sng">
            <a:solidFill>
              <a:srgbClr val="004DE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10447339" y="3309255"/>
            <a:ext cx="542877" cy="373395"/>
          </a:xfrm>
          <a:prstGeom prst="rect">
            <a:avLst/>
          </a:prstGeom>
          <a:noFill/>
          <a:ln w="38100" cap="flat" cmpd="sng">
            <a:solidFill>
              <a:srgbClr val="004DE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8113442" y="4723214"/>
            <a:ext cx="658839" cy="450376"/>
          </a:xfrm>
          <a:prstGeom prst="rect">
            <a:avLst/>
          </a:prstGeom>
          <a:noFill/>
          <a:ln w="38100" cap="flat" cmpd="sng">
            <a:solidFill>
              <a:srgbClr val="004DE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8969828" y="6008914"/>
            <a:ext cx="1052132" cy="226423"/>
          </a:xfrm>
          <a:prstGeom prst="rect">
            <a:avLst/>
          </a:prstGeom>
          <a:noFill/>
          <a:ln w="38100" cap="flat" cmpd="sng">
            <a:solidFill>
              <a:srgbClr val="004DE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400"/>
            <a:ext cx="8331200" cy="64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Heart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19256" y="1756616"/>
            <a:ext cx="5601237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Cardiovascular system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Consists of </a:t>
            </a: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heart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blood </a:t>
            </a: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vessels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Heart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Muscular pump keeping blood flowing through vessels.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Delivers blood to all organs and tissues and returns to heart.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1 million gallons per year.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60,000 miles of blood vessels.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Circulatory system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blood.</a:t>
            </a:r>
          </a:p>
          <a:p>
            <a:pPr marL="457200" marR="0" lvl="1" indent="-190500" algn="l" rtl="0">
              <a:spcBef>
                <a:spcPts val="200"/>
              </a:spcBef>
              <a:buClr>
                <a:schemeClr val="dk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academic circles include lymphatics.</a:t>
            </a:r>
          </a:p>
        </p:txBody>
      </p:sp>
      <p:pic>
        <p:nvPicPr>
          <p:cNvPr id="180" name="Shape 18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66294" y="698739"/>
            <a:ext cx="5305245" cy="5857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016409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7472"/>
            <a:ext cx="8073030" cy="64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3395"/>
            <a:ext cx="9942573" cy="63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" y="1350731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Blood Flow, Heart Sounds, and Cardiac Cycle</a:t>
            </a:r>
          </a:p>
        </p:txBody>
      </p:sp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42974"/>
            <a:ext cx="5773002" cy="397088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355600" y="2108200"/>
            <a:ext cx="11141122" cy="41728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Heart is a muscular pump: two pumps acting in unison. 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Cardiac cycle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full contraction and relaxation of all four heart chambers.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Atrial systole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Contraction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Occurs when ventricles are relaxed (diastole).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Atrial diastole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Relaxation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Occurs when ventricles are contracted (systole). 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Quiescent period</a:t>
            </a:r>
          </a:p>
          <a:p>
            <a:pPr marL="457200" marR="0" lvl="1" indent="-190500" algn="l" rtl="0">
              <a:spcBef>
                <a:spcPts val="200"/>
              </a:spcBef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Simultaneous relaxation of all four chambers.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Heart Sounds</a:t>
            </a:r>
          </a:p>
        </p:txBody>
      </p:sp>
      <p:sp>
        <p:nvSpPr>
          <p:cNvPr id="381" name="Shape 38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624848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Auscultation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 to sounds made by body.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heart sound (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S1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Louder and longer “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lubb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Occurs with closure of AV valves.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heart sound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S2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Softer and sharper “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dupp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Occurs with closure of semilunar valves. 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S3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Rarely heard in people &gt; 30.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Video on heart sounds</a:t>
            </a:r>
          </a:p>
          <a:p>
            <a:pPr marL="457200" marR="0" lvl="1" indent="-190500" algn="l" rtl="0">
              <a:spcBef>
                <a:spcPts val="200"/>
              </a:spcBef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video is intended for home study.</a:t>
            </a:r>
          </a:p>
        </p:txBody>
      </p:sp>
      <p:pic>
        <p:nvPicPr>
          <p:cNvPr id="382" name="Shape 38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91820" y="1566315"/>
            <a:ext cx="4118371" cy="4793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Shape 38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13014" y="1405719"/>
            <a:ext cx="5333242" cy="545228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Defining and Performing Auscultation of the Heart</a:t>
            </a:r>
          </a:p>
        </p:txBody>
      </p:sp>
      <p:sp>
        <p:nvSpPr>
          <p:cNvPr id="391" name="Shape 391"/>
          <p:cNvSpPr/>
          <p:nvPr/>
        </p:nvSpPr>
        <p:spPr>
          <a:xfrm>
            <a:off x="380998" y="2049959"/>
            <a:ext cx="5867402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of listening to sounds from the heart, typically with a stethoscope, as a part of medical diagnosis</a:t>
            </a:r>
          </a:p>
        </p:txBody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09600" y="1673351"/>
            <a:ext cx="5384799" cy="47183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Anatomy of the Conduction System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5459103" y="1629770"/>
            <a:ext cx="6619163" cy="5163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Sinoatrial node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(SA node)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Pacemaker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initiates heartbeat, sets heart rate.</a:t>
            </a:r>
          </a:p>
          <a:p>
            <a:pPr marL="457200" marR="0" lvl="0" indent="-4572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Atrioventricular node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(AV node)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Electrical gateway to ventricles.</a:t>
            </a:r>
          </a:p>
          <a:p>
            <a:pPr marL="457200" marR="0" lvl="0" indent="-4572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Atrioventricular bundle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(bundle of His)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Pathway for signals from AV node.</a:t>
            </a:r>
          </a:p>
          <a:p>
            <a:pPr marL="457200" marR="0" lvl="0" indent="-4572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and left bundle branches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Divisions of AV bundle enters interventricular septum descending to apex.</a:t>
            </a:r>
          </a:p>
          <a:p>
            <a:pPr marL="457200" marR="0" lvl="0" indent="-4572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Purkinje fibers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Upward from apex spread throughout ventricular myocardium. 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Simulate cardiac muscle of ventricles to contract.</a:t>
            </a:r>
          </a:p>
          <a:p>
            <a:pPr marL="0" marR="0" lvl="0" indent="0" algn="l" rtl="0">
              <a:spcBef>
                <a:spcPts val="480"/>
              </a:spcBef>
              <a:buClr>
                <a:schemeClr val="accent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Shape 3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782" y="1629770"/>
            <a:ext cx="5209321" cy="474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Electrical Activity of Heart Stimulates Muscle to Contract</a:t>
            </a:r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770124" cy="487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Myogenic</a:t>
            </a:r>
          </a:p>
          <a:p>
            <a:pPr marL="457200" marR="0" lvl="1" indent="-1905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Functioning in ordered rhythmic fashion due to inherent properties of myocyte cells outside of a specific neural stimuli</a:t>
            </a:r>
          </a:p>
          <a:p>
            <a:pPr marL="457200" marR="0" lvl="1" indent="-1905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Autorhythmicity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(automaticity).</a:t>
            </a:r>
          </a:p>
          <a:p>
            <a:pPr marL="457200" marR="0" lvl="1" indent="-1905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Heartbeat originates within heart.</a:t>
            </a:r>
          </a:p>
          <a:p>
            <a:pPr marL="182880" marR="0" lvl="0" indent="-18288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Autorhythmic</a:t>
            </a:r>
            <a:endParaRPr lang="en-US"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1905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Regular, spontaneous depolarization.</a:t>
            </a:r>
          </a:p>
          <a:p>
            <a:pPr marL="182880" marR="0" lvl="0" indent="-182880" algn="l" rtl="0">
              <a:spcBef>
                <a:spcPts val="44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8925" y="2811439"/>
            <a:ext cx="5675194" cy="386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Autorhythmicity and the Heart</a:t>
            </a:r>
          </a:p>
        </p:txBody>
      </p:sp>
      <p:pic>
        <p:nvPicPr>
          <p:cNvPr id="334" name="Shape 3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1985821"/>
            <a:ext cx="7643566" cy="487217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/>
          <p:nvPr/>
        </p:nvSpPr>
        <p:spPr>
          <a:xfrm>
            <a:off x="1020055" y="1592951"/>
            <a:ext cx="5618653" cy="430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Video on the conducting system of the heart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Position, Size, and Shape of the Heart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4546598" y="1523999"/>
            <a:ext cx="7378510" cy="51216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Located in </a:t>
            </a:r>
            <a:r>
              <a:rPr lang="en-US" sz="2200" b="1" i="0" u="none" strike="noStrike" cap="none" dirty="0">
                <a:solidFill>
                  <a:srgbClr val="004DE6"/>
                </a:solidFill>
                <a:latin typeface="Calibri"/>
                <a:ea typeface="Calibri"/>
                <a:cs typeface="Calibri"/>
                <a:sym typeface="Calibri"/>
              </a:rPr>
              <a:t>mediastinum</a:t>
            </a:r>
            <a:r>
              <a:rPr lang="en-US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between lungs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 indent="-182880">
              <a:spcBef>
                <a:spcPts val="0"/>
              </a:spcBef>
            </a:pPr>
            <a:r>
              <a:rPr lang="en-US" sz="2200" dirty="0">
                <a:solidFill>
                  <a:srgbClr val="2D12F6"/>
                </a:solidFill>
                <a:latin typeface="Calibri" panose="020F0502020204030204" pitchFamily="34" charset="0"/>
              </a:rPr>
              <a:t>M</a:t>
            </a:r>
            <a:r>
              <a:rPr lang="en-US" sz="2200" dirty="0" smtClean="0">
                <a:solidFill>
                  <a:srgbClr val="2D12F6"/>
                </a:solidFill>
                <a:latin typeface="Calibri" panose="020F0502020204030204" pitchFamily="34" charset="0"/>
              </a:rPr>
              <a:t>ediastinum</a:t>
            </a:r>
            <a:r>
              <a:rPr lang="en-US" sz="2200" dirty="0" smtClean="0">
                <a:latin typeface="Calibri" panose="020F0502020204030204" pitchFamily="34" charset="0"/>
              </a:rPr>
              <a:t>  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 contains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the 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heart, thymus, esophagus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, trachea, phrenic and cardiac 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nerves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 </a:t>
            </a:r>
            <a:endParaRPr lang="en-US" sz="22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indent="-182880">
              <a:spcBef>
                <a:spcPts val="0"/>
              </a:spcBef>
            </a:pPr>
            <a:r>
              <a:rPr lang="en-US" sz="2200" b="1" i="0" u="none" strike="noStrike" cap="none" dirty="0" smtClean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Base</a:t>
            </a:r>
            <a:endParaRPr lang="en-US" sz="2200" b="1" i="0" u="none" strike="noStrike" cap="none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1905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Broad superior portion of heart.</a:t>
            </a:r>
          </a:p>
          <a:p>
            <a:pPr marL="457200" marR="0" lvl="1" indent="-1905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Extends from inferior border of  left 2</a:t>
            </a:r>
            <a:r>
              <a:rPr lang="en-US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costal cartilage to superior border of right 3</a:t>
            </a:r>
            <a:r>
              <a:rPr lang="en-US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costal cartilage.</a:t>
            </a:r>
          </a:p>
          <a:p>
            <a:pPr marL="182880" marR="0" lvl="0" indent="-18288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Apex</a:t>
            </a:r>
          </a:p>
          <a:p>
            <a:pPr marL="457200" marR="0" lvl="1" indent="-1905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Inferior end, tilts to the left, tapers to point.</a:t>
            </a:r>
          </a:p>
          <a:p>
            <a:pPr marL="457200" marR="0" lvl="1" indent="-190500" algn="l" rtl="0">
              <a:spcBef>
                <a:spcPts val="440"/>
              </a:spcBef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Positioned at left 5</a:t>
            </a:r>
            <a:r>
              <a:rPr lang="en-US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intercostal space just left of median plane.</a:t>
            </a:r>
          </a:p>
        </p:txBody>
      </p:sp>
      <p:pic>
        <p:nvPicPr>
          <p:cNvPr id="188" name="Shape 18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881997"/>
            <a:ext cx="3917423" cy="432698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/>
          <p:nvPr/>
        </p:nvSpPr>
        <p:spPr>
          <a:xfrm rot="2565114">
            <a:off x="2023261" y="3954304"/>
            <a:ext cx="1695743" cy="1415806"/>
          </a:xfrm>
          <a:prstGeom prst="ellipse">
            <a:avLst/>
          </a:prstGeom>
          <a:noFill/>
          <a:ln w="38100" cap="flat" cmpd="sng">
            <a:solidFill>
              <a:srgbClr val="004DE6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Shape 190"/>
          <p:cNvCxnSpPr/>
          <p:nvPr/>
        </p:nvCxnSpPr>
        <p:spPr>
          <a:xfrm flipH="1">
            <a:off x="2667000" y="2790697"/>
            <a:ext cx="2057400" cy="1456494"/>
          </a:xfrm>
          <a:prstGeom prst="straightConnector1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91" name="Shape 191"/>
          <p:cNvCxnSpPr/>
          <p:nvPr/>
        </p:nvCxnSpPr>
        <p:spPr>
          <a:xfrm flipH="1">
            <a:off x="3335468" y="4247191"/>
            <a:ext cx="1388932" cy="999298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Cardiac Rhythm</a:t>
            </a:r>
          </a:p>
        </p:txBody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545238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Systole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2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(contraction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182880" marR="0" lvl="0" indent="-18288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Diastole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(relaxation)</a:t>
            </a:r>
          </a:p>
          <a:p>
            <a:pPr marL="182880" marR="0" lvl="0" indent="-18288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Sinus</a:t>
            </a: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rhythm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 heartbeat triggered by </a:t>
            </a:r>
            <a:r>
              <a:rPr lang="en-US" sz="222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 node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Ranges 60-100 BPM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 node fires spontaneously 90-100x/min</a:t>
            </a:r>
          </a:p>
          <a:p>
            <a:pPr marL="182880" marR="0" lvl="0" indent="-18288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Nodal</a:t>
            </a: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rhythm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 node fires at 40-50x/min</a:t>
            </a:r>
          </a:p>
          <a:p>
            <a:pPr lvl="1" indent="-182880">
              <a:lnSpc>
                <a:spcPct val="80000"/>
              </a:lnSpc>
              <a:spcBef>
                <a:spcPts val="444"/>
              </a:spcBef>
              <a:buSzPct val="85772"/>
            </a:pPr>
            <a:r>
              <a:rPr lang="en-US" sz="18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Artificial pacemaker needed if pace is too slow.</a:t>
            </a:r>
          </a:p>
          <a:p>
            <a:pPr marL="182880" marR="0" lvl="0" indent="-18288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 beats forming at other sites.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Called </a:t>
            </a:r>
            <a:r>
              <a:rPr lang="en-US" sz="222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ectopic focus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Caffeine and nicotine increase activity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82880" marR="0" lvl="0" indent="-182880" algn="l" rtl="0">
              <a:lnSpc>
                <a:spcPct val="80000"/>
              </a:lnSpc>
              <a:spcBef>
                <a:spcPts val="518"/>
              </a:spcBef>
              <a:buClr>
                <a:schemeClr val="accent1"/>
              </a:buClr>
              <a:buSzPct val="84673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Shape 40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83438" y="2552131"/>
            <a:ext cx="3401638" cy="2427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Electrical Activity of the Heart</a:t>
            </a:r>
          </a:p>
        </p:txBody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87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Heart produces low-voltage electrochemical impulses.</a:t>
            </a:r>
          </a:p>
          <a:p>
            <a:pPr marL="182880" marR="0" lvl="0" indent="-18288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potential difference is -90 millivolts.</a:t>
            </a:r>
          </a:p>
          <a:p>
            <a:pPr marL="182880" marR="0" lvl="0" indent="-18288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Impulses can travel through saline medium of body and be picked up by sensors attached to skin.</a:t>
            </a:r>
          </a:p>
          <a:p>
            <a:pPr marL="182880" marR="0" lvl="0" indent="-182880" algn="l" rtl="0">
              <a:spcBef>
                <a:spcPts val="44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Collective action potentials generated by atria and ventricles depolarizing and repolarizing can be recorded using an 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electrocardiograph EKG/ECG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</a:t>
            </a:r>
          </a:p>
        </p:txBody>
      </p:sp>
      <p:pic>
        <p:nvPicPr>
          <p:cNvPr id="407" name="Shape 40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44282" y="4038600"/>
            <a:ext cx="3249294" cy="264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Electrical Activity of Myocardium</a:t>
            </a:r>
          </a:p>
        </p:txBody>
      </p:sp>
      <p:pic>
        <p:nvPicPr>
          <p:cNvPr id="414" name="Shape 4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3083" y="1387412"/>
            <a:ext cx="5213447" cy="483948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>
            <a:spLocks noGrp="1"/>
          </p:cNvSpPr>
          <p:nvPr>
            <p:ph type="body" idx="2"/>
          </p:nvPr>
        </p:nvSpPr>
        <p:spPr>
          <a:xfrm>
            <a:off x="5636530" y="1891071"/>
            <a:ext cx="6346205" cy="37738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09600" marR="0" lvl="0" indent="-609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Atrial depolarization begins.</a:t>
            </a:r>
          </a:p>
          <a:p>
            <a:pPr marL="609600" marR="0" lvl="0" indent="-6096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Atrial depolarization complete (atria contracted).</a:t>
            </a:r>
          </a:p>
          <a:p>
            <a:pPr marL="609600" marR="0" lvl="0" indent="-6096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Ventricles begin to depolarize at apex atria repolarize (atria relaxed).</a:t>
            </a:r>
          </a:p>
          <a:p>
            <a:pPr marL="609600" marR="0" lvl="0" indent="-6096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Ventricular depolarization complete (ventricles contracted).</a:t>
            </a:r>
          </a:p>
          <a:p>
            <a:pPr marL="609600" marR="0" lvl="0" indent="-6096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Ventricles begin to repolarize at apex.</a:t>
            </a:r>
          </a:p>
          <a:p>
            <a:pPr marL="609600" marR="0" lvl="0" indent="-609600" algn="l" rtl="0">
              <a:spcBef>
                <a:spcPts val="440"/>
              </a:spcBef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Ventricular repolarization complete (ventricles relaxed).</a:t>
            </a:r>
          </a:p>
        </p:txBody>
      </p:sp>
      <p:sp>
        <p:nvSpPr>
          <p:cNvPr id="416" name="Shape 416"/>
          <p:cNvSpPr/>
          <p:nvPr/>
        </p:nvSpPr>
        <p:spPr>
          <a:xfrm>
            <a:off x="1740089" y="6280835"/>
            <a:ext cx="8705755" cy="430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lang="en-US" sz="2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Animation of cardiac </a:t>
            </a:r>
            <a:r>
              <a:rPr lang="en-US" sz="2200" b="0" i="0" u="sng" strike="noStrike" cap="none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conduction </a:t>
            </a:r>
            <a:r>
              <a:rPr lang="en-US" sz="2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system and understanding EKG/ECG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Electrocardiogram (EKG/ECG)</a:t>
            </a:r>
          </a:p>
        </p:txBody>
      </p:sp>
      <p:sp>
        <p:nvSpPr>
          <p:cNvPr id="423" name="Shape 423"/>
          <p:cNvSpPr txBox="1">
            <a:spLocks noGrp="1"/>
          </p:cNvSpPr>
          <p:nvPr>
            <p:ph type="body" idx="2"/>
          </p:nvPr>
        </p:nvSpPr>
        <p:spPr>
          <a:xfrm>
            <a:off x="382137" y="1673351"/>
            <a:ext cx="11354937" cy="47183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Composite of all action potentials of nodal and myocardial cells detected, amplified and recorded by electrodes on arms, legs and chest.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EKG graph paper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small box: 0.04s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large box: 0.20s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Voltage represented: .10mV/small box </a:t>
            </a:r>
          </a:p>
          <a:p>
            <a:pPr marL="457200" marR="0" lvl="1" indent="-1905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56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Shape 4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38824" y="3921078"/>
            <a:ext cx="8114351" cy="2906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Interpreting the EKG: P wave, PR Segment and Interval</a:t>
            </a:r>
          </a:p>
        </p:txBody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09599" y="1621100"/>
            <a:ext cx="8299269" cy="47183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wave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Represents atrial depolarization.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P-wave precedes QRS complex.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 is small, smooth, and rounded upwards from baseline.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Amplitude: 0.05 to 0.25mV (0.5 to 2.5 small boxes).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Duration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&lt;0.12s (1.5 to 2.75 small boxes). 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 segment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end of P wave until beginning of QRS complex (onset of ventricular depolarization). 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 interval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wave and segment (milliseconds).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Duration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0.12 – 0.20s (3 to 5 small boxes)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Abnormalities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may indicate mitral valve stenosis or pulmonary hypertension.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190500" algn="l" rtl="0">
              <a:spcBef>
                <a:spcPts val="0"/>
              </a:spcBef>
              <a:buClr>
                <a:schemeClr val="accent1"/>
              </a:buClr>
              <a:buSzPct val="85000"/>
              <a:buFont typeface="Calibri"/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Shape 43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489371" y="1524000"/>
            <a:ext cx="4484913" cy="265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xfrm>
            <a:off x="609600" y="427449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Interpreting the EKG: QRS Complex</a:t>
            </a:r>
          </a:p>
        </p:txBody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452845" y="2024016"/>
            <a:ext cx="10972799" cy="46119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QRS complex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Indicates ventricular depolarization (triggers contraction of ventricles). 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to larger tissue mass, QRS complex is larger than P wave. 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Consists of three wave components, but one or two of these components may be missing.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 immediately after P wave is upward deflection, then = R wave, downward = Q.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Duration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0.06- 0.12s (1.5 to 3 boxes).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 wave 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depolarization of the ventricular septum (small downward deflection). 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 wave 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activation of most of the ventricle (large upward deflection).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wave 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last stage of ventricular depolarization (downward deflection). 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RR interval 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point corresponding to peak of QRS complex (R) and interval between successive R’s.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Duration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0.60  to 1.0s (15 to 25 small boxes)</a:t>
            </a:r>
          </a:p>
          <a:p>
            <a:pPr marL="182880" marR="0" lvl="0" indent="-182880" algn="l" rtl="0">
              <a:spcBef>
                <a:spcPts val="20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Shape 4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70839"/>
            <a:ext cx="5308978" cy="1971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Interpreting the EKG: ST segment and T wave</a:t>
            </a:r>
          </a:p>
        </p:txBody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87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 segment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between end of the QRS complex and start of T wave.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Ventricle is contracting, but no electricity is flowing.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Usually even with baseline.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Represents the early part of ventricular repolarization.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AKA: </a:t>
            </a: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 interval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wave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Ventricular repolarization. 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Occurs before ventricular relaxation or diastole.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 of time between start of the Q wave and end of T wave in the heart's electrical cycle. represents electrical depolarization and repolarization of the ventricles.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QT interval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from beginning of Q wave to end of T wave.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−"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 QT length varies with heart rate (very fast rates shorten the QT length).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−"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Duration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0.42 – 0.44s (10.5 to 11 small boxes)</a:t>
            </a:r>
          </a:p>
          <a:p>
            <a:pPr marL="457200" marR="0" lvl="1" indent="-190500" algn="l" rtl="0">
              <a:spcBef>
                <a:spcPts val="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Shape 4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2782" y="2039983"/>
            <a:ext cx="5308978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Heart Rate: Normal and Irregular</a:t>
            </a:r>
          </a:p>
        </p:txBody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4927600" y="1371600"/>
            <a:ext cx="7187441" cy="5359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Measured from pulse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EKG - </a:t>
            </a:r>
            <a:r>
              <a:rPr lang="en-US" sz="2200" u="sng" dirty="0" smtClean="0">
                <a:latin typeface="Calibri" panose="020F0502020204030204" pitchFamily="34" charset="0"/>
              </a:rPr>
              <a:t>"</a:t>
            </a:r>
            <a:r>
              <a:rPr lang="en-US" sz="2200" u="sng" dirty="0">
                <a:latin typeface="Calibri" panose="020F0502020204030204" pitchFamily="34" charset="0"/>
              </a:rPr>
              <a:t>the rule of 300</a:t>
            </a:r>
            <a:r>
              <a:rPr lang="en-US" sz="2200" u="sng" dirty="0" smtClean="0">
                <a:latin typeface="Calibri" panose="020F0502020204030204" pitchFamily="34" charset="0"/>
              </a:rPr>
              <a:t>.“</a:t>
            </a:r>
            <a:r>
              <a:rPr lang="en-US" sz="2200" dirty="0" smtClean="0">
                <a:latin typeface="Calibri" panose="020F0502020204030204" pitchFamily="34" charset="0"/>
              </a:rPr>
              <a:t>  Take </a:t>
            </a:r>
            <a:r>
              <a:rPr lang="en-US" sz="2200" dirty="0">
                <a:latin typeface="Calibri" panose="020F0502020204030204" pitchFamily="34" charset="0"/>
              </a:rPr>
              <a:t>the number of “big boxes” between neighboring QRS complexes, and divide this into 300.  The result will be approximately equal to the </a:t>
            </a:r>
            <a:r>
              <a:rPr lang="en-US" sz="2200" dirty="0" smtClean="0">
                <a:latin typeface="Calibri" panose="020F0502020204030204" pitchFamily="34" charset="0"/>
              </a:rPr>
              <a:t>rate.</a:t>
            </a:r>
            <a:endParaRPr lang="en-US" sz="2200" dirty="0">
              <a:latin typeface="Calibri" panose="020F0502020204030204" pitchFamily="34" charset="0"/>
            </a:endParaRP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Infants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HR of 120 beats per minute or more.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Young adult females avg. 72 - 80 bpm.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Young adult males avg. 64 to 72 bpm.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 rises again in elderly.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Tachycardia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Persistent, resting adult HR &gt; 100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Stress, anxiety, drugs, heart disease or ↑body temp.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small children may be considered normal.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Bradycardia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Persistent, resting adult HR &lt; 60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in sleep and endurance trained athletes (↑ SV).</a:t>
            </a:r>
          </a:p>
          <a:p>
            <a:pPr marL="182880" marR="0" lvl="0" indent="-182880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Shape 4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992" y="2618475"/>
            <a:ext cx="4361075" cy="2797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Cardiac Arrhythmias</a:t>
            </a:r>
          </a:p>
        </p:txBody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330926" y="2195866"/>
            <a:ext cx="6853646" cy="37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diagnostic use is to detect arrhythmias, abnormal rhythms of heart.</a:t>
            </a:r>
          </a:p>
          <a:p>
            <a:pPr marL="182880" marR="0" lvl="0" indent="-18288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Atrial </a:t>
            </a: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fibrillation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electrical activity of the heart is uncoordinated causing upper chambers to </a:t>
            </a: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quiver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82880" marR="0" lvl="0" indent="-18288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Ventricular </a:t>
            </a: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fibrillation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where electrical signals in ventricles fire in a very fast uncontrolled manner.</a:t>
            </a:r>
          </a:p>
          <a:p>
            <a:pPr marL="182880" marR="0" lvl="0" indent="-18288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-182880" algn="l" rtl="0">
              <a:spcBef>
                <a:spcPts val="56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Shape 46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70469" y="1962901"/>
            <a:ext cx="5468980" cy="437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Premature Ventricular Complexes (PVC)</a:t>
            </a:r>
          </a:p>
        </p:txBody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609600" y="1673351"/>
            <a:ext cx="5384799" cy="47183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Electrical signal causes an early heartbeat that usually goes unnoticed.</a:t>
            </a:r>
          </a:p>
          <a:p>
            <a:pPr marL="182880" marR="0" lvl="0" indent="-18288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8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Extra abnormal heart beats  that begin in one of the ventricles</a:t>
            </a:r>
          </a:p>
          <a:p>
            <a:pPr marL="182880" marR="0" lvl="0" indent="-182880" algn="l" rtl="0">
              <a:lnSpc>
                <a:spcPct val="90000"/>
              </a:lnSpc>
              <a:spcBef>
                <a:spcPts val="56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have occasional PVCs if you are a generally healthy person but if you have frequent PVCs you may need treatment.</a:t>
            </a:r>
          </a:p>
        </p:txBody>
      </p:sp>
      <p:pic>
        <p:nvPicPr>
          <p:cNvPr id="471" name="Shape 47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97600" y="2430658"/>
            <a:ext cx="5384799" cy="320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Heart Wall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41193" y="1825625"/>
            <a:ext cx="5909481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rgbClr val="004DE6"/>
                </a:solidFill>
                <a:latin typeface="Calibri"/>
                <a:ea typeface="Calibri"/>
                <a:cs typeface="Calibri"/>
                <a:sym typeface="Calibri"/>
              </a:rPr>
              <a:t>Epicardium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AKA: </a:t>
            </a: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visceral </a:t>
            </a: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pericardium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Serous membrane covers heart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0" indent="-4572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Myocardium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Thick muscular layer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Fibrous skeleton.</a:t>
            </a:r>
          </a:p>
          <a:p>
            <a:pPr marL="731520" marR="0" lvl="2" indent="-185419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 of collagenous and elastic fibers.</a:t>
            </a:r>
          </a:p>
          <a:p>
            <a:pPr marL="731520" marR="0" lvl="2" indent="-185419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structural support.</a:t>
            </a:r>
          </a:p>
          <a:p>
            <a:pPr marL="731520" marR="0" lvl="2" indent="-185419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Attachment for cardiac muscle.</a:t>
            </a:r>
          </a:p>
          <a:p>
            <a:pPr marL="731520" marR="0" lvl="2" indent="-185419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Nonconductor important in coordinating contractile activity.</a:t>
            </a:r>
          </a:p>
          <a:p>
            <a:pPr marL="457200" marR="0" lvl="0" indent="-4572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2200" b="1" i="0" u="none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Endocardium</a:t>
            </a:r>
          </a:p>
          <a:p>
            <a:pPr marL="457200" marR="0" lvl="1" indent="-190500" algn="l" rtl="0">
              <a:spcBef>
                <a:spcPts val="200"/>
              </a:spcBef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Smooth inner lining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199" name="Shape 19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33907" y="1524000"/>
            <a:ext cx="5532322" cy="5088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/>
          <p:nvPr/>
        </p:nvSpPr>
        <p:spPr>
          <a:xfrm>
            <a:off x="5886628" y="5213444"/>
            <a:ext cx="1465074" cy="1399178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4DE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9587172" y="2859584"/>
            <a:ext cx="1440216" cy="33399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9600820" y="4925514"/>
            <a:ext cx="1730992" cy="629124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Shape 203"/>
          <p:cNvCxnSpPr/>
          <p:nvPr/>
        </p:nvCxnSpPr>
        <p:spPr>
          <a:xfrm rot="10800000">
            <a:off x="8547669" y="3002508"/>
            <a:ext cx="1025855" cy="0"/>
          </a:xfrm>
          <a:prstGeom prst="straightConnector1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6987653" y="5373046"/>
            <a:ext cx="1078173" cy="0"/>
          </a:xfrm>
          <a:prstGeom prst="straightConnector1">
            <a:avLst/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05" name="Shape 205"/>
          <p:cNvCxnSpPr/>
          <p:nvPr/>
        </p:nvCxnSpPr>
        <p:spPr>
          <a:xfrm rot="10800000">
            <a:off x="8648348" y="5134588"/>
            <a:ext cx="907355" cy="834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Heart Blocks: Atria and Ventricles</a:t>
            </a:r>
          </a:p>
        </p:txBody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87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182880">
              <a:spcBef>
                <a:spcPts val="0"/>
              </a:spcBef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Heart Block = reduced conduction between atria and ventricles </a:t>
            </a:r>
            <a:endParaRPr lang="en-US" sz="28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lvl="0" indent="-182880">
              <a:spcBef>
                <a:spcPts val="0"/>
              </a:spcBef>
            </a:pP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PR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intervals are normally about 160ms.</a:t>
            </a:r>
          </a:p>
          <a:p>
            <a:pPr marL="182880" marR="0" lvl="0" indent="-18288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between beginning of atrial depolarization and beginning of ventricular depolarization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82880" marR="0" lvl="0" indent="-18288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PR might indicate a heart 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</a:t>
            </a: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1905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Longer than 20ms.</a:t>
            </a:r>
          </a:p>
          <a:p>
            <a:pPr marL="182880" marR="0" lvl="0" indent="-182880" algn="l" rtl="0">
              <a:spcBef>
                <a:spcPts val="44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heart block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atria do not stimulate ventricular depolarization at all, so atria fire independently of ventricles.</a:t>
            </a:r>
          </a:p>
        </p:txBody>
      </p:sp>
      <p:pic>
        <p:nvPicPr>
          <p:cNvPr id="480" name="Shape 48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88526" y="4188278"/>
            <a:ext cx="3204753" cy="24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Ventricular </a:t>
            </a:r>
            <a:r>
              <a:rPr lang="en-US" sz="4000" b="0" i="0" u="sng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tachycardia</a:t>
            </a:r>
          </a:p>
        </p:txBody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228601" y="1673351"/>
            <a:ext cx="6576058" cy="47183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4673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Heart is beating so fast that not much blood is being </a:t>
            </a:r>
            <a:r>
              <a:rPr lang="en-US" sz="259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circulated – not enough time to refill.</a:t>
            </a:r>
            <a:endParaRPr lang="en-US" sz="259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-18288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ct val="84673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Signs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Palpations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Lightheadedness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Chest pain</a:t>
            </a:r>
          </a:p>
          <a:p>
            <a:pPr marL="182880" marR="0" lvl="0" indent="-18288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ct val="84673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lead to ventricular </a:t>
            </a:r>
            <a:r>
              <a:rPr lang="en-US" sz="259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fibrillation</a:t>
            </a:r>
          </a:p>
          <a:p>
            <a:pPr marL="182880" marR="0" lvl="0" indent="-18288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ct val="84673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Causes: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Coronary artery </a:t>
            </a:r>
            <a:r>
              <a:rPr lang="en-US" sz="222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disease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potassium ( and other electrolytes)</a:t>
            </a:r>
          </a:p>
          <a:p>
            <a:pPr marL="457200" marR="0" lvl="1" indent="-190500" algn="l" rtl="0">
              <a:lnSpc>
                <a:spcPct val="80000"/>
              </a:lnSpc>
              <a:spcBef>
                <a:spcPts val="444"/>
              </a:spcBef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Scar tissue</a:t>
            </a:r>
          </a:p>
        </p:txBody>
      </p:sp>
      <p:pic>
        <p:nvPicPr>
          <p:cNvPr id="487" name="Shape 48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19900" y="-293809"/>
            <a:ext cx="4762499" cy="3514724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Shape 488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Shape 4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4660" y="3657600"/>
            <a:ext cx="5234693" cy="2917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3351"/>
            <a:ext cx="10744200" cy="4718303"/>
          </a:xfrm>
        </p:spPr>
        <p:txBody>
          <a:bodyPr/>
          <a:lstStyle/>
          <a:p>
            <a:r>
              <a:rPr lang="en-US" dirty="0" smtClean="0"/>
              <a:t>Heartbeat Dance</a:t>
            </a:r>
          </a:p>
          <a:p>
            <a:pPr lvl="8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://www.youtube.com/watch?v=x5oq4ErAmW0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91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Activities</a:t>
            </a:r>
          </a:p>
        </p:txBody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09599" y="1230954"/>
            <a:ext cx="10798629" cy="46817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 EKG using Vernier EKG equipment.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 instructions in Survival Guide and calculate mean electrical axis of the heart.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Dissect sheep heart.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Char char="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 models and identify structures.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00000"/>
              </a:lnSpc>
              <a:spcBef>
                <a:spcPts val="200"/>
              </a:spcBef>
              <a:buClr>
                <a:schemeClr val="accent1"/>
              </a:buClr>
              <a:buSzPct val="850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Shape 497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Shape 49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6582" y="3666308"/>
            <a:ext cx="3004457" cy="26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8912" y="3054782"/>
            <a:ext cx="4033248" cy="32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51" y="-228600"/>
            <a:ext cx="12038700" cy="39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" y="1905000"/>
            <a:ext cx="10058400" cy="30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02" y="-762000"/>
            <a:ext cx="84486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8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514600"/>
            <a:ext cx="8709263" cy="28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363" y="1905000"/>
            <a:ext cx="10972799" cy="99059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https://www.youtube.com/watch?v=_F3HGwpL7uY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6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Works Cited</a:t>
            </a:r>
          </a:p>
        </p:txBody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87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Marieb, E. N. (2012). </a:t>
            </a: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Essentials of human anatomy &amp; physiology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(6</a:t>
            </a:r>
            <a:r>
              <a:rPr lang="en-US" sz="2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Boston: Pearson Education, Inc.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Marieb, E.N., Mitchell, S.J. &amp; Smith, L.A. (2012). </a:t>
            </a: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anatomy and physiology laboratory manual 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(10</a:t>
            </a:r>
            <a:r>
              <a:rPr lang="en-US" sz="2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Boston: Pearson Education, Inc.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Martini, F., Nath, J. &amp; Bartholomew, E.F. (2012). </a:t>
            </a: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Fundamentals of anatomy &amp; physiology 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(9</a:t>
            </a:r>
            <a:r>
              <a:rPr lang="en-US" sz="2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 Boston: Pearson Education, Inc.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McPhee, J. &amp; Papadakis, M. (2012) </a:t>
            </a: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medical diagnosis &amp; treatment 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(51</a:t>
            </a:r>
            <a:r>
              <a:rPr lang="en-US" sz="2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New York: McGraw Hill.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Patton, T. &amp; Thibodeau, G. (2013). </a:t>
            </a: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Anatomy &amp; physiology 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(8</a:t>
            </a:r>
            <a:r>
              <a:rPr lang="en-US" sz="2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St. Louis:Mosby Elsevier.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Saladin, K. S. (2012). </a:t>
            </a: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Anatomy &amp; physiology: The unity of form and function 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(6</a:t>
            </a:r>
            <a:r>
              <a:rPr lang="en-US" sz="2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ed.). New York: McGraw Hill.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Tortora, G.J. &amp; Derrickson, B.H. (2012). </a:t>
            </a: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Principles of anatomy and physiology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(13th ed.). Hoboken, NJ: Wiley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Shape 507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Heart Consists of Four Chambers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5418159" y="1524000"/>
            <a:ext cx="6773839" cy="47798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chambers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marR="0" lvl="1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(right and left). </a:t>
            </a:r>
          </a:p>
          <a:p>
            <a:pPr marL="457200" marR="0" lvl="1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ventricles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(right and left).</a:t>
            </a:r>
          </a:p>
          <a:p>
            <a:pPr marL="182880" marR="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Sulci</a:t>
            </a:r>
          </a:p>
          <a:p>
            <a:pPr marL="457200" marR="0" lvl="1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Grooves on surface </a:t>
            </a: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containing coronary blood vessels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fat.</a:t>
            </a:r>
          </a:p>
          <a:p>
            <a:pPr marL="731520" marR="0" lvl="2" indent="-185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Atrioventricular sulcus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(Coronary sulcus)</a:t>
            </a:r>
          </a:p>
          <a:p>
            <a:pPr marL="1005839" marR="0" lvl="3" indent="-193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Boundary between atria and ventricles.</a:t>
            </a:r>
          </a:p>
          <a:p>
            <a:pPr marL="731520" marR="0" lvl="2" indent="-185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</a:pP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interventricular sulcus </a:t>
            </a:r>
          </a:p>
          <a:p>
            <a:pPr marL="1005839" marR="0" lvl="3" indent="-193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Boundary between the ventricles anteriorly.</a:t>
            </a:r>
          </a:p>
          <a:p>
            <a:pPr marL="731520" marR="0" lvl="2" indent="-185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/>
              <a:buChar char="•"/>
            </a:pP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interventricular sulcus </a:t>
            </a:r>
          </a:p>
          <a:p>
            <a:pPr marL="1005839" marR="0" lvl="3" indent="-193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Boundary between the ventricles posteriorly.</a:t>
            </a:r>
          </a:p>
          <a:p>
            <a:pPr marL="182880" marR="0" lvl="0" indent="-182880" algn="l" rtl="0">
              <a:spcBef>
                <a:spcPts val="48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758" y="1460500"/>
            <a:ext cx="4956401" cy="53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Pulmonary vs. Systemic Circuit</a:t>
            </a:r>
          </a:p>
        </p:txBody>
      </p:sp>
      <p:pic>
        <p:nvPicPr>
          <p:cNvPr id="252" name="Shape 2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4018" y="1371600"/>
            <a:ext cx="2893324" cy="529932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215190" y="2513616"/>
            <a:ext cx="4322302" cy="25365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side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heart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O₂ poor blood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delivered via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superior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inferior vena cava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 to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lungs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pulmonary 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trunk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-&gt; pulmonary arteries</a:t>
            </a: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7738281" y="3699067"/>
            <a:ext cx="4326339" cy="25379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</a:pPr>
            <a:r>
              <a:rPr lang="en-US" sz="2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 side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heart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O₂ rich blood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 from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lungs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via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pulmonary veins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Blood sent to all body tissues via aorta.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295701" y="377018"/>
            <a:ext cx="3643573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1" i="0" u="sng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Right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Atrium</a:t>
            </a:r>
          </a:p>
        </p:txBody>
      </p:sp>
      <p:pic>
        <p:nvPicPr>
          <p:cNvPr id="220" name="Shape 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000" y="274504"/>
            <a:ext cx="5568287" cy="586228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172871" y="1253319"/>
            <a:ext cx="6350757" cy="558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Receives blood from </a:t>
            </a: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sources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Superior vena cava</a:t>
            </a: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Inferior vena cava</a:t>
            </a: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AutoNum type="arabicPeriod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Coronary sinus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Interatrial septum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Partitions the atria.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Auricle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(right </a:t>
            </a: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atrial appendage-RAA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Small, cone-shaped pouch, upper-front portion of atrium overlapping aortic root. 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Atrium and auricle both lined with thick 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pectinate </a:t>
            </a:r>
            <a:r>
              <a:rPr lang="en-US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(comb)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muscle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inner surface. 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Fossa </a:t>
            </a:r>
            <a:r>
              <a:rPr lang="en-US" sz="2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ovalis</a:t>
            </a:r>
            <a:endParaRPr lang="en-US"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Remnant of fetal </a:t>
            </a:r>
            <a:r>
              <a:rPr lang="en-US" sz="2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foramen </a:t>
            </a:r>
            <a:r>
              <a:rPr lang="en-US" sz="22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ovale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Tricuspid valve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 atrioventricular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Blood flows through into right ventricle.</a:t>
            </a:r>
          </a:p>
          <a:p>
            <a:pPr marL="4572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cusps of dense CT covered by endocardium.</a:t>
            </a:r>
          </a:p>
          <a:p>
            <a:pPr marL="182880" marR="0" lvl="0" indent="-182880" algn="l" rtl="0">
              <a:spcBef>
                <a:spcPts val="440"/>
              </a:spcBef>
              <a:buClr>
                <a:schemeClr val="accent1"/>
              </a:buClr>
              <a:buSzPct val="85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1" i="0" u="sng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Right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Ventricle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09600" y="1295401"/>
            <a:ext cx="5384799" cy="556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Forms most of anterior surface of heart.</a:t>
            </a:r>
          </a:p>
          <a:p>
            <a:pPr marL="182880" marR="0" lvl="0" indent="-18288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Papillary muscles</a:t>
            </a:r>
          </a:p>
          <a:p>
            <a:pPr marL="457200" marR="0" lvl="1" indent="-190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Cone shaped trabeculae </a:t>
            </a:r>
            <a:r>
              <a:rPr lang="en-US" sz="2220" b="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carneae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1" indent="-190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Raised bundles of cardiac muscle.</a:t>
            </a:r>
          </a:p>
          <a:p>
            <a:pPr marL="182880" marR="0" lvl="0" indent="-18288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Chordae </a:t>
            </a:r>
            <a:r>
              <a:rPr lang="en-US" sz="222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tendineae</a:t>
            </a:r>
            <a:endParaRPr lang="en-US" sz="222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-190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Anchor tricuspid valve to papillary muscles.</a:t>
            </a:r>
          </a:p>
          <a:p>
            <a:pPr marL="182880" marR="0" lvl="0" indent="-18288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Trabeculae </a:t>
            </a:r>
            <a:r>
              <a:rPr lang="en-US" sz="222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carneae</a:t>
            </a: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(meaty ridges)</a:t>
            </a:r>
          </a:p>
          <a:p>
            <a:pPr marL="457200" marR="0" lvl="1" indent="-190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Rounded or irregular muscular columns projecting from inner surface of ventricles. </a:t>
            </a:r>
          </a:p>
          <a:p>
            <a:pPr marL="182880" marR="0" lvl="0" indent="-18288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Interventricular septum</a:t>
            </a:r>
          </a:p>
          <a:p>
            <a:pPr marL="457200" marR="0" lvl="1" indent="-190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Partitions right and left ventricles.</a:t>
            </a:r>
          </a:p>
          <a:p>
            <a:pPr marL="182880" marR="0" lvl="0" indent="-18288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Char char="•"/>
            </a:pPr>
            <a:r>
              <a:rPr lang="en-US" sz="222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Pulmonary semilunar valve</a:t>
            </a:r>
          </a:p>
          <a:p>
            <a:pPr marL="457200" marR="0" lvl="1" indent="-190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Calibri"/>
              <a:buChar char="−"/>
            </a:pPr>
            <a:r>
              <a:rPr lang="en-US" sz="222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Blood flows into pulmonary trunk. </a:t>
            </a:r>
          </a:p>
          <a:p>
            <a:pPr marL="182880" marR="0" lvl="0" indent="-182880" algn="l" rtl="0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ct val="85772"/>
              <a:buFont typeface="Arial"/>
              <a:buNone/>
            </a:pPr>
            <a:endParaRPr sz="22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18"/>
              </a:spcBef>
              <a:buClr>
                <a:schemeClr val="accent1"/>
              </a:buClr>
              <a:buSzPct val="2500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Shape 22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99541" y="736979"/>
            <a:ext cx="5977719" cy="604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9598" y="873455"/>
            <a:ext cx="5965002" cy="584124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>
            <a:spLocks noGrp="1"/>
          </p:cNvSpPr>
          <p:nvPr>
            <p:ph type="body" idx="2"/>
          </p:nvPr>
        </p:nvSpPr>
        <p:spPr>
          <a:xfrm>
            <a:off x="6248400" y="1656184"/>
            <a:ext cx="5809775" cy="45684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Forms most of the base of heart.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Receives blood from lungs.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pulmonary veins.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right and 2 left.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Auricle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(left atrial appendage - LAA) 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Small, muscular pouch at upper corner left atrium. 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Atrium and auricle both lightly lined with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pectinate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muscle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inner surface. </a:t>
            </a:r>
          </a:p>
          <a:p>
            <a:pPr marL="182880" marR="0" lvl="0" indent="-18288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Bicuspid valve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(left atrioventricular valve or Mitral)</a:t>
            </a:r>
          </a:p>
          <a:p>
            <a:pPr marL="457200" marR="0" lvl="1" indent="-1905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cusps of dense CT covered by endocardium.</a:t>
            </a:r>
          </a:p>
          <a:p>
            <a:pPr marL="457200" marR="0" lvl="1" indent="-190500" algn="l" rtl="0">
              <a:spcBef>
                <a:spcPts val="200"/>
              </a:spcBef>
              <a:buClr>
                <a:schemeClr val="accent1"/>
              </a:buClr>
              <a:buSzPct val="85000"/>
              <a:buFont typeface="Calibri"/>
              <a:buChar char="−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Blood passes into left ventricle.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79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libri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4000" b="1" i="0" u="sng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Left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Atrium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2560</Words>
  <Application>Microsoft Office PowerPoint</Application>
  <PresentationFormat>Widescreen</PresentationFormat>
  <Paragraphs>458</Paragraphs>
  <Slides>49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Noto Sans Symbols</vt:lpstr>
      <vt:lpstr>Clarity</vt:lpstr>
      <vt:lpstr>HDOfficeLightV0</vt:lpstr>
      <vt:lpstr>BI 232 Laboratory  Circulatory System: Cardiac Anatomy</vt:lpstr>
      <vt:lpstr>The Heart</vt:lpstr>
      <vt:lpstr>Position, Size, and Shape of the Heart</vt:lpstr>
      <vt:lpstr>Heart Wall</vt:lpstr>
      <vt:lpstr>Heart Consists of Four Chambers</vt:lpstr>
      <vt:lpstr>Pulmonary vs. Systemic Circuit</vt:lpstr>
      <vt:lpstr>Right Atrium</vt:lpstr>
      <vt:lpstr>Right Ventricle</vt:lpstr>
      <vt:lpstr>             Left Atrium</vt:lpstr>
      <vt:lpstr>                        Left Ventricle</vt:lpstr>
      <vt:lpstr>Vessels of the Heart</vt:lpstr>
      <vt:lpstr>Vessels of the Heart</vt:lpstr>
      <vt:lpstr>4 Heart Valves</vt:lpstr>
      <vt:lpstr>Blood Flow Through Heart</vt:lpstr>
      <vt:lpstr>Position of the Heart Valves Relative to VENTRICULAR Diastole and Systole </vt:lpstr>
      <vt:lpstr>Coronary Circulation: Blood Supply to the Heart</vt:lpstr>
      <vt:lpstr>Coronary Arteries</vt:lpstr>
      <vt:lpstr>Coronary Veins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Blood Flow, Heart Sounds, and Cardiac Cycle</vt:lpstr>
      <vt:lpstr>Heart Sounds</vt:lpstr>
      <vt:lpstr>Defining and Performing Auscultation of the Heart</vt:lpstr>
      <vt:lpstr>Anatomy of the Conduction System</vt:lpstr>
      <vt:lpstr>Electrical Activity of Heart Stimulates Muscle to Contract</vt:lpstr>
      <vt:lpstr>Autorhythmicity and the Heart</vt:lpstr>
      <vt:lpstr>Cardiac Rhythm</vt:lpstr>
      <vt:lpstr>Electrical Activity of the Heart</vt:lpstr>
      <vt:lpstr>Electrical Activity of Myocardium</vt:lpstr>
      <vt:lpstr>Electrocardiogram (EKG/ECG)</vt:lpstr>
      <vt:lpstr>Interpreting the EKG: P wave, PR Segment and Interval</vt:lpstr>
      <vt:lpstr>Interpreting the EKG: QRS Complex</vt:lpstr>
      <vt:lpstr>Interpreting the EKG: ST segment and T wave</vt:lpstr>
      <vt:lpstr>Heart Rate: Normal and Irregular</vt:lpstr>
      <vt:lpstr>Cardiac Arrhythmias</vt:lpstr>
      <vt:lpstr>Premature Ventricular Complexes (PVC)</vt:lpstr>
      <vt:lpstr>Heart Blocks: Atria and Ventricles</vt:lpstr>
      <vt:lpstr>Ventricular tachycardia</vt:lpstr>
      <vt:lpstr>PowerPoint Presentation</vt:lpstr>
      <vt:lpstr>Activities</vt:lpstr>
      <vt:lpstr>PowerPoint Presentation</vt:lpstr>
      <vt:lpstr>PowerPoint Presentation</vt:lpstr>
      <vt:lpstr>PowerPoint Presentation</vt:lpstr>
      <vt:lpstr>PowerPoint Presentation</vt:lpstr>
      <vt:lpstr>https://www.youtube.com/watch?v=_F3HGwpL7uY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 232 Laboratory  Circulatory System: Cardiac Anatomy</dc:title>
  <dc:creator>PCCuser</dc:creator>
  <cp:lastModifiedBy>Windows User</cp:lastModifiedBy>
  <cp:revision>22</cp:revision>
  <dcterms:modified xsi:type="dcterms:W3CDTF">2018-11-14T21:52:50Z</dcterms:modified>
</cp:coreProperties>
</file>